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56"/>
  </p:notesMasterIdLst>
  <p:handoutMasterIdLst>
    <p:handoutMasterId r:id="rId57"/>
  </p:handoutMasterIdLst>
  <p:sldIdLst>
    <p:sldId id="417" r:id="rId6"/>
    <p:sldId id="437" r:id="rId7"/>
    <p:sldId id="444" r:id="rId8"/>
    <p:sldId id="406" r:id="rId9"/>
    <p:sldId id="389" r:id="rId10"/>
    <p:sldId id="419" r:id="rId11"/>
    <p:sldId id="442" r:id="rId12"/>
    <p:sldId id="391" r:id="rId13"/>
    <p:sldId id="443" r:id="rId14"/>
    <p:sldId id="390" r:id="rId15"/>
    <p:sldId id="398" r:id="rId16"/>
    <p:sldId id="401" r:id="rId17"/>
    <p:sldId id="392" r:id="rId18"/>
    <p:sldId id="420" r:id="rId19"/>
    <p:sldId id="403" r:id="rId20"/>
    <p:sldId id="402" r:id="rId21"/>
    <p:sldId id="404" r:id="rId22"/>
    <p:sldId id="405" r:id="rId23"/>
    <p:sldId id="421" r:id="rId24"/>
    <p:sldId id="446" r:id="rId25"/>
    <p:sldId id="407" r:id="rId26"/>
    <p:sldId id="411" r:id="rId27"/>
    <p:sldId id="439" r:id="rId28"/>
    <p:sldId id="410" r:id="rId29"/>
    <p:sldId id="408" r:id="rId30"/>
    <p:sldId id="409" r:id="rId31"/>
    <p:sldId id="394" r:id="rId32"/>
    <p:sldId id="447" r:id="rId33"/>
    <p:sldId id="424" r:id="rId34"/>
    <p:sldId id="448" r:id="rId35"/>
    <p:sldId id="422" r:id="rId36"/>
    <p:sldId id="426" r:id="rId37"/>
    <p:sldId id="395" r:id="rId38"/>
    <p:sldId id="428" r:id="rId39"/>
    <p:sldId id="427" r:id="rId40"/>
    <p:sldId id="412" r:id="rId41"/>
    <p:sldId id="429" r:id="rId42"/>
    <p:sldId id="396" r:id="rId43"/>
    <p:sldId id="413" r:id="rId44"/>
    <p:sldId id="414" r:id="rId45"/>
    <p:sldId id="415" r:id="rId46"/>
    <p:sldId id="449" r:id="rId47"/>
    <p:sldId id="432" r:id="rId48"/>
    <p:sldId id="440" r:id="rId49"/>
    <p:sldId id="416" r:id="rId50"/>
    <p:sldId id="433" r:id="rId51"/>
    <p:sldId id="435" r:id="rId52"/>
    <p:sldId id="438" r:id="rId53"/>
    <p:sldId id="441" r:id="rId54"/>
    <p:sldId id="434" r:id="rId5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71"/>
    <p:restoredTop sz="88099"/>
  </p:normalViewPr>
  <p:slideViewPr>
    <p:cSldViewPr>
      <p:cViewPr varScale="1">
        <p:scale>
          <a:sx n="117" d="100"/>
          <a:sy n="117" d="100"/>
        </p:scale>
        <p:origin x="1272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3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61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6CE1559-9DA5-4D0D-B87D-EE2B5865318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1F5C16-1A9F-456B-8F04-F0669E675C3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4CD9CD69-3B2F-4564-B4EC-9773D2FE9B7B}" type="datetimeFigureOut">
              <a:rPr lang="en-US"/>
              <a:pPr>
                <a:defRPr/>
              </a:pPr>
              <a:t>11/23/2020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F0F52C-C489-4F2C-973E-DD1536F5BA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C5BD69-BC4A-475C-958F-642BA7BDEE2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F36C934-F07B-42C7-BB99-C1CA003990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813DA66-3181-4D22-9FDD-ADA137C65A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FB9E22-F955-4F54-803C-F9DD8C837C2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DE8F7DBE-B083-45D6-811B-392B1A9CF511}" type="datetimeFigureOut">
              <a:rPr lang="en-US"/>
              <a:pPr>
                <a:defRPr/>
              </a:pPr>
              <a:t>11/23/2020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0C45E19-1D45-429F-89E4-395D3EF48DD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91AD43C-B81F-4A2E-AC1D-544FBE2882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E1CE4A-206D-40C0-B565-1F7656DC4AC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A758D2-7E12-42AA-BF6F-E0851B7238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808EF24-3F30-4618-A6EE-B27D293176D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D659D51C-694D-426B-ABBD-5AD5E204C6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401931A4-DB99-4252-9605-8B1F46E0F0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Introduction – why Constipation. PhD – Lord of the Ring, Rear Admiral, Poo-diatrician</a:t>
            </a:r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FD530A81-C8A5-411D-B0F1-6DBFD11FD4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207F55E-AB47-4853-8A9D-125FADA87F7B}" type="slidenum">
              <a:rPr lang="en-US" altLang="en-US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>
            <a:extLst>
              <a:ext uri="{FF2B5EF4-FFF2-40B4-BE49-F238E27FC236}">
                <a16:creationId xmlns:a16="http://schemas.microsoft.com/office/drawing/2014/main" id="{C27412F4-AE40-4C94-89D1-EF79C7FE7D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>
            <a:extLst>
              <a:ext uri="{FF2B5EF4-FFF2-40B4-BE49-F238E27FC236}">
                <a16:creationId xmlns:a16="http://schemas.microsoft.com/office/drawing/2014/main" id="{CC060409-9688-48BB-9B0E-D89CE54A53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7588" name="Slide Number Placeholder 3">
            <a:extLst>
              <a:ext uri="{FF2B5EF4-FFF2-40B4-BE49-F238E27FC236}">
                <a16:creationId xmlns:a16="http://schemas.microsoft.com/office/drawing/2014/main" id="{0D9E3021-C3B1-49A4-AFFD-8C90D5F46A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EDF73F9-ED1A-4D43-A7A9-ADD7311B86BA}" type="slidenum">
              <a:rPr lang="en-US" altLang="en-US"/>
              <a:pPr/>
              <a:t>50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Untitled-1.jpg">
            <a:extLst>
              <a:ext uri="{FF2B5EF4-FFF2-40B4-BE49-F238E27FC236}">
                <a16:creationId xmlns:a16="http://schemas.microsoft.com/office/drawing/2014/main" id="{F3B4D5B2-E5B7-406E-A522-5C83D31348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0"/>
            <a:ext cx="2195512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Cover images_Dec13.png">
            <a:extLst>
              <a:ext uri="{FF2B5EF4-FFF2-40B4-BE49-F238E27FC236}">
                <a16:creationId xmlns:a16="http://schemas.microsoft.com/office/drawing/2014/main" id="{D78C0C8D-B5AF-4D0D-9264-9E7E650C3F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038"/>
            <a:ext cx="91440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4653136"/>
            <a:ext cx="7772400" cy="1152128"/>
          </a:xfrm>
        </p:spPr>
        <p:txBody>
          <a:bodyPr>
            <a:normAutofit/>
          </a:bodyPr>
          <a:lstStyle>
            <a:lvl1pPr algn="l">
              <a:defRPr sz="3400"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5877272"/>
            <a:ext cx="7776864" cy="72008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5403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44C2B-185C-468B-AF96-61ABFB49F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6B36C-BD94-40A0-BAAE-0958C4AC5E73}" type="datetime1">
              <a:rPr lang="en-AU" altLang="x-none"/>
              <a:pPr>
                <a:defRPr/>
              </a:pPr>
              <a:t>23/11/2020</a:t>
            </a:fld>
            <a:endParaRPr lang="en-AU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D155D-88AC-4F80-B9E5-C8B3C51F7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A3A4C-FC49-464F-B3DD-05C18EFDE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00788" y="6356350"/>
            <a:ext cx="19177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96E248D0-6ABA-48D2-9260-3F73B98D7041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848248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61E77-D39D-461A-A561-CB9247986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4F5E7-10F6-465E-84A3-660B3FFB70F2}" type="datetime1">
              <a:rPr lang="en-AU" altLang="x-none"/>
              <a:pPr>
                <a:defRPr/>
              </a:pPr>
              <a:t>23/11/2020</a:t>
            </a:fld>
            <a:endParaRPr lang="en-AU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A39C1-5FBF-4615-B8B7-BD68E5C22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6DD35-1F86-47E3-9C53-6089E28EB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00788" y="6356350"/>
            <a:ext cx="19177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F78DED6F-B6B0-4FA4-8FAE-30D12DDAFE48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61733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B3D8C5-6CF4-43F8-8AD5-1D2552EAB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A09EC-727E-48BF-ACC8-CDAD8B4907F4}" type="datetime1">
              <a:rPr lang="en-AU" altLang="x-none"/>
              <a:pPr>
                <a:defRPr/>
              </a:pPr>
              <a:t>23/11/2020</a:t>
            </a:fld>
            <a:endParaRPr lang="en-AU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A2BC2-AC6D-403F-A899-7583F0FEE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22A51-DB1C-40FE-BE48-5C84C9F1B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00788" y="6356350"/>
            <a:ext cx="19177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DB38BD54-C34C-4EA7-B7A3-08F2B32E2247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780050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CA3EC-AB87-4290-9693-F8ACB55FC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7888B-0363-454A-A3A4-200BA11BAC61}" type="datetime1">
              <a:rPr lang="en-AU" altLang="x-none"/>
              <a:pPr>
                <a:defRPr/>
              </a:pPr>
              <a:t>23/11/2020</a:t>
            </a:fld>
            <a:endParaRPr lang="en-AU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D92CAC-D113-4851-B344-70AD53469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CB482-BC0B-4280-B7F1-6246ABD3C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00788" y="6356350"/>
            <a:ext cx="19177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C49F630D-FEC4-4A3D-814A-17146094D42D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13883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3EB83D5-4264-4A23-B0D6-6C2D77A92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DBAC5-7997-443F-A70D-550D7C514ED8}" type="datetime1">
              <a:rPr lang="en-AU" altLang="x-none"/>
              <a:pPr>
                <a:defRPr/>
              </a:pPr>
              <a:t>23/11/2020</a:t>
            </a:fld>
            <a:endParaRPr lang="en-AU" altLang="x-non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9C7B622-7FAE-41FF-B1C3-835E11087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E97C784-2D78-40BC-886B-935A4641C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00788" y="6356350"/>
            <a:ext cx="19177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C8533F17-D51A-4200-9953-C3DFDE555AB1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37448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53985AF-63A3-4E01-9BA0-A87988F38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E789C-6DE8-4B58-8B23-E2FB0A351666}" type="datetime1">
              <a:rPr lang="en-AU" altLang="x-none"/>
              <a:pPr>
                <a:defRPr/>
              </a:pPr>
              <a:t>23/11/2020</a:t>
            </a:fld>
            <a:endParaRPr lang="en-AU" altLang="x-non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4652119-6F69-4C58-996B-F4EABCC8C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4758C83-683E-4C89-94D4-08A54B0F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00788" y="6356350"/>
            <a:ext cx="19177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DB773A70-E161-410D-9F2B-E3B2A02ADF07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035782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7C819A3-7C05-41F0-B25E-A3C49C788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9AD31-2A57-4C80-BB54-9FFE2EA04D4F}" type="datetime1">
              <a:rPr lang="en-AU" altLang="x-none"/>
              <a:pPr>
                <a:defRPr/>
              </a:pPr>
              <a:t>23/11/2020</a:t>
            </a:fld>
            <a:endParaRPr lang="en-AU" altLang="x-none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FDD9FCE-95DE-4106-AE58-EC6D3AD9D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B831734-3A45-4C22-B1C9-2C04EA039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00788" y="6356350"/>
            <a:ext cx="19177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AC2D3A5D-1E38-43F3-986E-92E08B49E034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59120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0A01B1A-4CF8-4030-85A8-D287E699D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71BA7-B868-4206-9551-F60AEFA15B27}" type="datetime1">
              <a:rPr lang="en-AU" altLang="x-none"/>
              <a:pPr>
                <a:defRPr/>
              </a:pPr>
              <a:t>23/11/2020</a:t>
            </a:fld>
            <a:endParaRPr lang="en-AU" altLang="x-none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9A16BED-F24C-4CB7-B446-6BD97F824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42CBDE9-A558-46DC-8499-DB78FA817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00788" y="6356350"/>
            <a:ext cx="19177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54EEF1A3-D373-43DB-B782-F1F4003DA01A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85503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217F8BC-0BF6-4622-83EA-E304204DE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66041-4382-4723-BF62-712F3C5D27D9}" type="datetime1">
              <a:rPr lang="en-AU" altLang="x-none"/>
              <a:pPr>
                <a:defRPr/>
              </a:pPr>
              <a:t>23/11/2020</a:t>
            </a:fld>
            <a:endParaRPr lang="en-AU" altLang="x-non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929592E-363A-4D6D-9804-6B651DD04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CAAFB63-E348-41F5-9A81-EC608B0DD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00788" y="6356350"/>
            <a:ext cx="19177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B9624A4F-2221-4150-BC26-B732D3C1F8D7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36638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62611A4-9981-4B3F-8BB0-C39CE5E67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33653-D6C2-4FA5-A7E9-376DA80A49AB}" type="datetime1">
              <a:rPr lang="en-AU" altLang="x-none"/>
              <a:pPr>
                <a:defRPr/>
              </a:pPr>
              <a:t>23/11/2020</a:t>
            </a:fld>
            <a:endParaRPr lang="en-AU" altLang="x-non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2E44485-5C92-44CA-AF7D-A85BE606B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0E62723-2A88-4EE1-90DE-12DC63EDB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00788" y="6356350"/>
            <a:ext cx="19177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395C3FA8-253D-4F65-B0C0-3D5B2D355B79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704199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57D9509-F3EC-4B0A-8166-528C241157F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68313" y="692150"/>
            <a:ext cx="77866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31F0A79-F6B7-439A-A2DF-95B615DA4A4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78668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58EA1-43A5-4B04-A449-C59288898D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Open Sans" charset="0"/>
                <a:ea typeface="ＭＳ Ｐゴシック" charset="-128"/>
              </a:defRPr>
            </a:lvl1pPr>
          </a:lstStyle>
          <a:p>
            <a:pPr>
              <a:defRPr/>
            </a:pPr>
            <a:fld id="{C0107B6B-BA65-406E-BBF1-8BC66EC47624}" type="datetime1">
              <a:rPr lang="en-AU" altLang="x-none"/>
              <a:pPr>
                <a:defRPr/>
              </a:pPr>
              <a:t>23/11/2020</a:t>
            </a:fld>
            <a:endParaRPr lang="en-AU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9A769-FB53-4904-8F6F-34CBC40D1B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Open Sans" panose="020B0606030504020204" pitchFamily="34" charset="0"/>
                <a:ea typeface="ＭＳ Ｐゴシック" panose="020B0600070205080204" pitchFamily="34" charset="-128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endParaRPr lang="en-AU" altLang="en-US"/>
          </a:p>
        </p:txBody>
      </p:sp>
      <p:pic>
        <p:nvPicPr>
          <p:cNvPr id="1030" name="Picture 6" descr="RCH_Rev_CMYK_Master_small.png">
            <a:extLst>
              <a:ext uri="{FF2B5EF4-FFF2-40B4-BE49-F238E27FC236}">
                <a16:creationId xmlns:a16="http://schemas.microsoft.com/office/drawing/2014/main" id="{81902B0E-343A-4BE2-A389-9B8AEFE239E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260350"/>
            <a:ext cx="78422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9">
            <a:extLst>
              <a:ext uri="{FF2B5EF4-FFF2-40B4-BE49-F238E27FC236}">
                <a16:creationId xmlns:a16="http://schemas.microsoft.com/office/drawing/2014/main" id="{984660A2-AD3A-42B8-9E47-C0F1090BD47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163" y="5867400"/>
            <a:ext cx="2859087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  <p:sldLayoutId id="2147484122" r:id="rId8"/>
    <p:sldLayoutId id="2147484123" r:id="rId9"/>
    <p:sldLayoutId id="2147484124" r:id="rId10"/>
    <p:sldLayoutId id="214748412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2F2F2"/>
          </a:solidFill>
          <a:latin typeface="Open Sans" pitchFamily="34" charset="0"/>
          <a:ea typeface="Open Sans" pitchFamily="34" charset="0"/>
          <a:cs typeface="Open Sans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2F2F2"/>
          </a:solidFill>
          <a:latin typeface="Open Sans" pitchFamily="34" charset="0"/>
          <a:ea typeface="Open Sans" pitchFamily="34" charset="0"/>
          <a:cs typeface="Open San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2F2F2"/>
          </a:solidFill>
          <a:latin typeface="Open Sans" pitchFamily="34" charset="0"/>
          <a:ea typeface="Open Sans" pitchFamily="34" charset="0"/>
          <a:cs typeface="Open San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2F2F2"/>
          </a:solidFill>
          <a:latin typeface="Open Sans" pitchFamily="34" charset="0"/>
          <a:ea typeface="Open Sans" pitchFamily="34" charset="0"/>
          <a:cs typeface="Open San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2F2F2"/>
          </a:solidFill>
          <a:latin typeface="Open Sans" pitchFamily="34" charset="0"/>
          <a:ea typeface="Open Sans" pitchFamily="34" charset="0"/>
          <a:cs typeface="Open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2F2F2"/>
          </a:solidFill>
          <a:latin typeface="Open Sans" pitchFamily="34" charset="0"/>
          <a:cs typeface="Open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2F2F2"/>
          </a:solidFill>
          <a:latin typeface="Open Sans" pitchFamily="34" charset="0"/>
          <a:cs typeface="Open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2F2F2"/>
          </a:solidFill>
          <a:latin typeface="Open Sans" pitchFamily="34" charset="0"/>
          <a:cs typeface="Open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2F2F2"/>
          </a:solidFill>
          <a:latin typeface="Open Sans" pitchFamily="34" charset="0"/>
          <a:cs typeface="Open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Open Sans" pitchFamily="34" charset="0"/>
          <a:ea typeface="Open Sans" pitchFamily="34" charset="0"/>
          <a:cs typeface="Open Sans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Open Sans" pitchFamily="34" charset="0"/>
          <a:ea typeface="Open Sans" pitchFamily="34" charset="0"/>
          <a:cs typeface="Open Sans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Open Sans" pitchFamily="34" charset="0"/>
          <a:ea typeface="Open Sans" pitchFamily="34" charset="0"/>
          <a:cs typeface="Open Sans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Open Sans" pitchFamily="34" charset="0"/>
          <a:ea typeface="Open Sans" pitchFamily="34" charset="0"/>
          <a:cs typeface="Open Sans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Open Sans" pitchFamily="34" charset="0"/>
          <a:ea typeface="Open Sans" pitchFamily="34" charset="0"/>
          <a:cs typeface="Open Sans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google.com/url?sa=i&amp;rct=j&amp;q=&amp;esrc=s&amp;source=images&amp;cd=&amp;cad=rja&amp;uact=8&amp;ved=0ahUKEwi_iY3Bo4fNAhUYdlIKHYWCDBkQjRwIBw&amp;url=http://morikami.org/product/everyone-poops/&amp;psig=AFQjCNHeb-MONhrz_6An0eg6mWBIz3niMQ&amp;ust=1464885933138188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google.com/url?sa=i&amp;rct=j&amp;q=&amp;esrc=s&amp;source=images&amp;cd=&amp;cad=rja&amp;uact=8&amp;ved=0ahUKEwi_iY3Bo4fNAhUYdlIKHYWCDBkQjRwIBw&amp;url=http://morikami.org/product/everyone-poops/&amp;psig=AFQjCNHeb-MONhrz_6An0eg6mWBIz3niMQ&amp;ust=146488593313818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3BF8467A-ABAC-4E30-822F-B5F6AFCDB0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850" y="4652963"/>
            <a:ext cx="7772400" cy="1152525"/>
          </a:xfrm>
        </p:spPr>
        <p:txBody>
          <a:bodyPr/>
          <a:lstStyle/>
          <a:p>
            <a:pPr eaLnBrk="1" hangingPunct="1"/>
            <a:r>
              <a:rPr lang="en-AU" altLang="en-US" sz="3600"/>
              <a:t>Sebastian King</a:t>
            </a:r>
          </a:p>
        </p:txBody>
      </p:sp>
      <p:sp>
        <p:nvSpPr>
          <p:cNvPr id="15363" name="Subtitle 2">
            <a:extLst>
              <a:ext uri="{FF2B5EF4-FFF2-40B4-BE49-F238E27FC236}">
                <a16:creationId xmlns:a16="http://schemas.microsoft.com/office/drawing/2014/main" id="{E9AE3A11-B37B-4D2D-BFD7-50E756E882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850" y="5876925"/>
            <a:ext cx="7777163" cy="720725"/>
          </a:xfrm>
        </p:spPr>
        <p:txBody>
          <a:bodyPr/>
          <a:lstStyle/>
          <a:p>
            <a:pPr eaLnBrk="1" hangingPunct="1"/>
            <a:r>
              <a:rPr lang="en-AU" altLang="en-US" sz="2000"/>
              <a:t>Director</a:t>
            </a:r>
          </a:p>
          <a:p>
            <a:pPr eaLnBrk="1" hangingPunct="1"/>
            <a:r>
              <a:rPr lang="en-AU" altLang="en-US" sz="2000"/>
              <a:t>Colorectal and Pelvic Reconstruction Service</a:t>
            </a:r>
          </a:p>
        </p:txBody>
      </p:sp>
      <p:sp>
        <p:nvSpPr>
          <p:cNvPr id="15364" name="Title 1">
            <a:extLst>
              <a:ext uri="{FF2B5EF4-FFF2-40B4-BE49-F238E27FC236}">
                <a16:creationId xmlns:a16="http://schemas.microsoft.com/office/drawing/2014/main" id="{0848292C-58A8-4B2C-9DBC-48DF0BAF061C}"/>
              </a:ext>
            </a:extLst>
          </p:cNvPr>
          <p:cNvSpPr txBox="1">
            <a:spLocks/>
          </p:cNvSpPr>
          <p:nvPr/>
        </p:nvSpPr>
        <p:spPr bwMode="auto">
          <a:xfrm>
            <a:off x="323850" y="620713"/>
            <a:ext cx="77724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4400" b="1">
                <a:solidFill>
                  <a:srgbClr val="F2F2F2"/>
                </a:solidFill>
              </a:rPr>
              <a:t>Paediatric Constipation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458A44B8-FB5E-4756-8340-75644AF5C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Rome IV Criteria</a:t>
            </a:r>
          </a:p>
        </p:txBody>
      </p:sp>
      <p:pic>
        <p:nvPicPr>
          <p:cNvPr id="25603" name="Content Placeholder 3">
            <a:extLst>
              <a:ext uri="{FF2B5EF4-FFF2-40B4-BE49-F238E27FC236}">
                <a16:creationId xmlns:a16="http://schemas.microsoft.com/office/drawing/2014/main" id="{DE725B6B-7776-4131-AD76-96BA5C32DA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84138"/>
            <a:ext cx="8782050" cy="6646862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8F314047-9EF6-4DA9-9461-24AC7FCE5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How common is constipation?</a:t>
            </a:r>
          </a:p>
        </p:txBody>
      </p:sp>
      <p:sp>
        <p:nvSpPr>
          <p:cNvPr id="26627" name="Content Placeholder 2">
            <a:extLst>
              <a:ext uri="{FF2B5EF4-FFF2-40B4-BE49-F238E27FC236}">
                <a16:creationId xmlns:a16="http://schemas.microsoft.com/office/drawing/2014/main" id="{5AD5E622-94A0-4523-B8CF-19F676108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002588" cy="4525963"/>
          </a:xfrm>
        </p:spPr>
        <p:txBody>
          <a:bodyPr/>
          <a:lstStyle/>
          <a:p>
            <a:pPr eaLnBrk="1" hangingPunct="1"/>
            <a:r>
              <a:rPr lang="en-AU" altLang="en-US" sz="2800"/>
              <a:t>Affects up to 30% of children</a:t>
            </a:r>
          </a:p>
          <a:p>
            <a:pPr eaLnBrk="1" hangingPunct="1"/>
            <a:endParaRPr lang="en-AU" altLang="en-US" sz="2800"/>
          </a:p>
          <a:p>
            <a:pPr eaLnBrk="1" hangingPunct="1"/>
            <a:r>
              <a:rPr lang="en-AU" altLang="en-US" sz="2800"/>
              <a:t>Most children respond to simple treatments</a:t>
            </a:r>
          </a:p>
          <a:p>
            <a:pPr eaLnBrk="1" hangingPunct="1"/>
            <a:endParaRPr lang="en-AU" altLang="en-US" sz="2800"/>
          </a:p>
          <a:p>
            <a:pPr eaLnBrk="1" hangingPunct="1"/>
            <a:r>
              <a:rPr lang="en-AU" altLang="en-US" sz="2800"/>
              <a:t>Most children need no investigations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607B2883-2028-4E6C-A2F7-57693A5B8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sz="3200"/>
              <a:t>How common is </a:t>
            </a:r>
            <a:r>
              <a:rPr lang="en-AU" altLang="en-US" sz="3200" i="1"/>
              <a:t>chronic</a:t>
            </a:r>
            <a:r>
              <a:rPr lang="en-AU" altLang="en-US" sz="3200"/>
              <a:t> constipation?</a:t>
            </a:r>
          </a:p>
        </p:txBody>
      </p:sp>
      <p:sp>
        <p:nvSpPr>
          <p:cNvPr id="27651" name="Content Placeholder 2">
            <a:extLst>
              <a:ext uri="{FF2B5EF4-FFF2-40B4-BE49-F238E27FC236}">
                <a16:creationId xmlns:a16="http://schemas.microsoft.com/office/drawing/2014/main" id="{8AA99011-9B34-4034-A275-4EFA69959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91513" cy="4525963"/>
          </a:xfrm>
        </p:spPr>
        <p:txBody>
          <a:bodyPr/>
          <a:lstStyle/>
          <a:p>
            <a:pPr eaLnBrk="1" hangingPunct="1"/>
            <a:r>
              <a:rPr lang="en-AU" altLang="en-US" sz="2800"/>
              <a:t>Affects 3-8% of children</a:t>
            </a:r>
          </a:p>
          <a:p>
            <a:pPr eaLnBrk="1" hangingPunct="1"/>
            <a:endParaRPr lang="en-AU" altLang="en-US" sz="2800"/>
          </a:p>
          <a:p>
            <a:pPr eaLnBrk="1" hangingPunct="1"/>
            <a:r>
              <a:rPr lang="en-AU" altLang="en-US" sz="2800"/>
              <a:t>Up to 25% of paediatric GI appointments</a:t>
            </a:r>
          </a:p>
          <a:p>
            <a:pPr eaLnBrk="1" hangingPunct="1"/>
            <a:endParaRPr lang="en-AU" altLang="en-US" sz="2800"/>
          </a:p>
          <a:p>
            <a:pPr eaLnBrk="1" hangingPunct="1"/>
            <a:r>
              <a:rPr lang="en-AU" altLang="en-US" sz="2800"/>
              <a:t>Most children need more involved treatments</a:t>
            </a:r>
          </a:p>
          <a:p>
            <a:pPr eaLnBrk="1" hangingPunct="1"/>
            <a:endParaRPr lang="en-AU" altLang="en-US" sz="2800"/>
          </a:p>
          <a:p>
            <a:pPr eaLnBrk="1" hangingPunct="1"/>
            <a:r>
              <a:rPr lang="en-AU" altLang="en-US" sz="2800"/>
              <a:t>Some children need further investigations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C2755F21-D31C-4706-AF60-90AB3FCFA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AU" altLang="en-US"/>
              <a:t>How does constipation present?</a:t>
            </a:r>
          </a:p>
        </p:txBody>
      </p:sp>
      <p:sp>
        <p:nvSpPr>
          <p:cNvPr id="28675" name="Content Placeholder 2">
            <a:extLst>
              <a:ext uri="{FF2B5EF4-FFF2-40B4-BE49-F238E27FC236}">
                <a16:creationId xmlns:a16="http://schemas.microsoft.com/office/drawing/2014/main" id="{105FCB9F-C29E-4951-9AFE-3BF1670D64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AU" altLang="en-US" sz="2800"/>
              <a:t>Age based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DD538201-263D-414F-817D-7231E62D0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AU" altLang="en-US"/>
              <a:t>How does constipation present?</a:t>
            </a:r>
          </a:p>
        </p:txBody>
      </p:sp>
      <p:sp>
        <p:nvSpPr>
          <p:cNvPr id="29699" name="Content Placeholder 2">
            <a:extLst>
              <a:ext uri="{FF2B5EF4-FFF2-40B4-BE49-F238E27FC236}">
                <a16:creationId xmlns:a16="http://schemas.microsoft.com/office/drawing/2014/main" id="{D414458C-9080-484F-9636-D6C4306879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AU" altLang="en-US" sz="2800"/>
              <a:t>Age based</a:t>
            </a:r>
          </a:p>
          <a:p>
            <a:pPr eaLnBrk="1" hangingPunct="1"/>
            <a:endParaRPr lang="en-AU" altLang="en-US" sz="2800"/>
          </a:p>
          <a:p>
            <a:pPr eaLnBrk="1" hangingPunct="1"/>
            <a:r>
              <a:rPr lang="en-AU" altLang="en-US" sz="2800"/>
              <a:t>Antenatal – rare presentations</a:t>
            </a:r>
          </a:p>
          <a:p>
            <a:pPr lvl="1" eaLnBrk="1" hangingPunct="1"/>
            <a:r>
              <a:rPr lang="en-AU" altLang="en-US" sz="2400"/>
              <a:t>IVF vs natural conception</a:t>
            </a:r>
          </a:p>
          <a:p>
            <a:pPr lvl="1" eaLnBrk="1" hangingPunct="1"/>
            <a:r>
              <a:rPr lang="en-AU" altLang="en-US" sz="2400"/>
              <a:t>dilated bowel loops on ultrasound</a:t>
            </a:r>
          </a:p>
          <a:p>
            <a:pPr lvl="1" eaLnBrk="1" hangingPunct="1"/>
            <a:r>
              <a:rPr lang="en-AU" altLang="en-US" sz="2400"/>
              <a:t>family history of Hirschsprung disease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25021E72-BF86-4205-9FDC-6FFDCE327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AU" altLang="en-US"/>
              <a:t>How does constipation present?</a:t>
            </a:r>
          </a:p>
        </p:txBody>
      </p:sp>
      <p:sp>
        <p:nvSpPr>
          <p:cNvPr id="30723" name="Content Placeholder 2">
            <a:extLst>
              <a:ext uri="{FF2B5EF4-FFF2-40B4-BE49-F238E27FC236}">
                <a16:creationId xmlns:a16="http://schemas.microsoft.com/office/drawing/2014/main" id="{BA7B63F7-ED8F-4218-AC1E-F2DE94B78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AU" altLang="en-US" sz="2800"/>
              <a:t>Age based</a:t>
            </a:r>
          </a:p>
          <a:p>
            <a:pPr eaLnBrk="1" hangingPunct="1"/>
            <a:endParaRPr lang="en-AU" altLang="en-US" sz="2800"/>
          </a:p>
          <a:p>
            <a:pPr eaLnBrk="1" hangingPunct="1"/>
            <a:r>
              <a:rPr lang="en-AU" altLang="en-US" sz="2800"/>
              <a:t>Neonates (0 – 1 month)</a:t>
            </a:r>
          </a:p>
          <a:p>
            <a:pPr lvl="1" eaLnBrk="1" hangingPunct="1"/>
            <a:r>
              <a:rPr lang="en-AU" altLang="en-US" sz="2400"/>
              <a:t>failure to pass meconium (&lt; 24 hours)</a:t>
            </a:r>
          </a:p>
          <a:p>
            <a:pPr lvl="1" eaLnBrk="1" hangingPunct="1"/>
            <a:r>
              <a:rPr lang="en-AU" altLang="en-US" sz="2400"/>
              <a:t>not true “constipation”</a:t>
            </a:r>
          </a:p>
          <a:p>
            <a:pPr lvl="1" eaLnBrk="1" hangingPunct="1"/>
            <a:r>
              <a:rPr lang="en-AU" altLang="en-US" sz="2400"/>
              <a:t>may be related to a cows’ milk protein allergy</a:t>
            </a:r>
          </a:p>
          <a:p>
            <a:pPr lvl="1" eaLnBrk="1" hangingPunct="1"/>
            <a:r>
              <a:rPr lang="en-AU" altLang="en-US" sz="2400"/>
              <a:t>rarely related to Hirschsprung disease</a:t>
            </a:r>
          </a:p>
          <a:p>
            <a:pPr lvl="1" eaLnBrk="1" hangingPunct="1"/>
            <a:r>
              <a:rPr lang="en-AU" altLang="en-US" sz="2400"/>
              <a:t>referral for surgical review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1FEB5C70-1F08-4A65-8E2B-5AD59EE21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AU" altLang="en-US"/>
              <a:t>How does constipation present?</a:t>
            </a:r>
          </a:p>
        </p:txBody>
      </p:sp>
      <p:sp>
        <p:nvSpPr>
          <p:cNvPr id="31747" name="Content Placeholder 2">
            <a:extLst>
              <a:ext uri="{FF2B5EF4-FFF2-40B4-BE49-F238E27FC236}">
                <a16:creationId xmlns:a16="http://schemas.microsoft.com/office/drawing/2014/main" id="{ECA49570-B7AA-4833-B95A-E12BD1B27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AU" altLang="en-US" sz="2800"/>
              <a:t>Age based</a:t>
            </a:r>
          </a:p>
          <a:p>
            <a:pPr eaLnBrk="1" hangingPunct="1"/>
            <a:endParaRPr lang="en-AU" altLang="en-US" sz="2800"/>
          </a:p>
          <a:p>
            <a:pPr eaLnBrk="1" hangingPunct="1"/>
            <a:r>
              <a:rPr lang="en-AU" altLang="en-US" sz="2800"/>
              <a:t>Infant (1 – 12 months)</a:t>
            </a:r>
          </a:p>
          <a:p>
            <a:pPr lvl="1" eaLnBrk="1" hangingPunct="1"/>
            <a:r>
              <a:rPr lang="en-AU" altLang="en-US" sz="2400"/>
              <a:t>variable patterns with breast milk vs formula</a:t>
            </a:r>
          </a:p>
          <a:p>
            <a:pPr lvl="1" eaLnBrk="1" hangingPunct="1"/>
            <a:r>
              <a:rPr lang="en-AU" altLang="en-US" sz="2400"/>
              <a:t>often worsens with weaning of breast milk</a:t>
            </a:r>
          </a:p>
          <a:p>
            <a:pPr lvl="1" eaLnBrk="1" hangingPunct="1"/>
            <a:r>
              <a:rPr lang="en-AU" altLang="en-US" sz="2400"/>
              <a:t>often worsens with introduction of solids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28C517E2-3701-4CFD-AC4C-27889C576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AU" altLang="en-US"/>
              <a:t>How does constipation present?</a:t>
            </a:r>
          </a:p>
        </p:txBody>
      </p:sp>
      <p:sp>
        <p:nvSpPr>
          <p:cNvPr id="32771" name="Content Placeholder 2">
            <a:extLst>
              <a:ext uri="{FF2B5EF4-FFF2-40B4-BE49-F238E27FC236}">
                <a16:creationId xmlns:a16="http://schemas.microsoft.com/office/drawing/2014/main" id="{648DA591-0CB6-4BEE-BB0E-C64E4BC396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AU" altLang="en-US" sz="2800"/>
              <a:t>Age based</a:t>
            </a:r>
          </a:p>
          <a:p>
            <a:pPr eaLnBrk="1" hangingPunct="1"/>
            <a:endParaRPr lang="en-AU" altLang="en-US" sz="2800"/>
          </a:p>
          <a:p>
            <a:pPr eaLnBrk="1" hangingPunct="1"/>
            <a:r>
              <a:rPr lang="en-AU" altLang="en-US" sz="2800"/>
              <a:t>Toddlers (13 – 36 months)</a:t>
            </a:r>
          </a:p>
          <a:p>
            <a:pPr lvl="1" eaLnBrk="1" hangingPunct="1"/>
            <a:r>
              <a:rPr lang="en-AU" altLang="en-US" sz="2400"/>
              <a:t>following move to new childcare</a:t>
            </a:r>
          </a:p>
          <a:p>
            <a:pPr lvl="1" eaLnBrk="1" hangingPunct="1"/>
            <a:r>
              <a:rPr lang="en-AU" altLang="en-US" sz="2400"/>
              <a:t>following arrival of new family member</a:t>
            </a:r>
          </a:p>
          <a:p>
            <a:pPr lvl="1" eaLnBrk="1" hangingPunct="1"/>
            <a:r>
              <a:rPr lang="en-AU" altLang="en-US" sz="2400"/>
              <a:t>following trials of toilet training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C045DAED-0278-40AA-91F6-9461DC71F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AU" altLang="en-US"/>
              <a:t>How does constipation present?</a:t>
            </a:r>
          </a:p>
        </p:txBody>
      </p:sp>
      <p:sp>
        <p:nvSpPr>
          <p:cNvPr id="33795" name="Content Placeholder 2">
            <a:extLst>
              <a:ext uri="{FF2B5EF4-FFF2-40B4-BE49-F238E27FC236}">
                <a16:creationId xmlns:a16="http://schemas.microsoft.com/office/drawing/2014/main" id="{751480D1-D05A-496D-B888-44A188F08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AU" altLang="en-US" sz="2800"/>
              <a:t>Age based</a:t>
            </a:r>
          </a:p>
          <a:p>
            <a:pPr eaLnBrk="1" hangingPunct="1"/>
            <a:endParaRPr lang="en-AU" altLang="en-US" sz="2800"/>
          </a:p>
          <a:p>
            <a:pPr eaLnBrk="1" hangingPunct="1"/>
            <a:r>
              <a:rPr lang="en-AU" altLang="en-US" sz="2800"/>
              <a:t>Pre-school (37 – 60 months)</a:t>
            </a:r>
          </a:p>
          <a:p>
            <a:pPr lvl="1" eaLnBrk="1" hangingPunct="1"/>
            <a:r>
              <a:rPr lang="en-AU" altLang="en-US" sz="2400"/>
              <a:t>following move to new childcare</a:t>
            </a:r>
          </a:p>
          <a:p>
            <a:pPr lvl="1" eaLnBrk="1" hangingPunct="1"/>
            <a:r>
              <a:rPr lang="en-AU" altLang="en-US" sz="2400"/>
              <a:t>following arrival of new family member</a:t>
            </a:r>
          </a:p>
          <a:p>
            <a:pPr lvl="1" eaLnBrk="1" hangingPunct="1"/>
            <a:r>
              <a:rPr lang="en-AU" altLang="en-US" sz="2400"/>
              <a:t>following trials of toilet training</a:t>
            </a:r>
          </a:p>
          <a:p>
            <a:pPr lvl="1" eaLnBrk="1" hangingPunct="1"/>
            <a:r>
              <a:rPr lang="en-AU" altLang="en-US" sz="2400"/>
              <a:t>worsening parental anxiety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F6FEFF10-A03D-40D0-9340-C091E5A6C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COVID</a:t>
            </a:r>
          </a:p>
        </p:txBody>
      </p:sp>
      <p:sp>
        <p:nvSpPr>
          <p:cNvPr id="34819" name="Content Placeholder 2">
            <a:extLst>
              <a:ext uri="{FF2B5EF4-FFF2-40B4-BE49-F238E27FC236}">
                <a16:creationId xmlns:a16="http://schemas.microsoft.com/office/drawing/2014/main" id="{C40FD41F-094C-40E7-BE5A-543886FF80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AU" altLang="en-US" sz="2800"/>
              <a:t>Less presentations?</a:t>
            </a:r>
          </a:p>
          <a:p>
            <a:pPr eaLnBrk="1" hangingPunct="1"/>
            <a:r>
              <a:rPr lang="en-AU" altLang="en-US" sz="2800"/>
              <a:t>Better management at home?</a:t>
            </a:r>
          </a:p>
          <a:p>
            <a:pPr eaLnBrk="1" hangingPunct="1"/>
            <a:r>
              <a:rPr lang="en-AU" altLang="en-US" sz="2800"/>
              <a:t>Parents more able to pay attention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2jhy9p2kj4y6ab3p51sj2cde.wpengine.netdna-cdn.com/wp-content/uploads/2014/08/books_kids_everyonePoops_sqMAIN.jpg">
            <a:hlinkClick r:id="rId2"/>
            <a:extLst>
              <a:ext uri="{FF2B5EF4-FFF2-40B4-BE49-F238E27FC236}">
                <a16:creationId xmlns:a16="http://schemas.microsoft.com/office/drawing/2014/main" id="{7AF45952-8B3D-421C-A218-0FA72B60D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1" r="5003"/>
          <a:stretch>
            <a:fillRect/>
          </a:stretch>
        </p:blipFill>
        <p:spPr bwMode="auto">
          <a:xfrm>
            <a:off x="107950" y="1628775"/>
            <a:ext cx="4360863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id="{953B7B5E-2002-4456-83CA-40AC4FF6C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COVID</a:t>
            </a:r>
          </a:p>
        </p:txBody>
      </p:sp>
      <p:sp>
        <p:nvSpPr>
          <p:cNvPr id="35843" name="Content Placeholder 2">
            <a:extLst>
              <a:ext uri="{FF2B5EF4-FFF2-40B4-BE49-F238E27FC236}">
                <a16:creationId xmlns:a16="http://schemas.microsoft.com/office/drawing/2014/main" id="{9E594474-77C1-4FF4-96E2-A21810CB4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AU" altLang="en-US" sz="2800"/>
              <a:t>Adults</a:t>
            </a:r>
          </a:p>
          <a:p>
            <a:pPr lvl="1" eaLnBrk="1" hangingPunct="1"/>
            <a:r>
              <a:rPr lang="en-AU" altLang="en-US" sz="2400"/>
              <a:t>Increased difficulties!</a:t>
            </a:r>
          </a:p>
        </p:txBody>
      </p:sp>
      <p:pic>
        <p:nvPicPr>
          <p:cNvPr id="35844" name="Picture 3">
            <a:extLst>
              <a:ext uri="{FF2B5EF4-FFF2-40B4-BE49-F238E27FC236}">
                <a16:creationId xmlns:a16="http://schemas.microsoft.com/office/drawing/2014/main" id="{3FC64593-8D4A-4F84-92C1-7A199BD19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115888"/>
            <a:ext cx="3579813" cy="659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>
            <a:extLst>
              <a:ext uri="{FF2B5EF4-FFF2-40B4-BE49-F238E27FC236}">
                <a16:creationId xmlns:a16="http://schemas.microsoft.com/office/drawing/2014/main" id="{F343A94E-CE69-4083-9BB2-BA47AD1D9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sz="3200"/>
              <a:t>Constipation – Simple Treatments</a:t>
            </a:r>
          </a:p>
        </p:txBody>
      </p:sp>
      <p:sp>
        <p:nvSpPr>
          <p:cNvPr id="36867" name="Content Placeholder 2">
            <a:extLst>
              <a:ext uri="{FF2B5EF4-FFF2-40B4-BE49-F238E27FC236}">
                <a16:creationId xmlns:a16="http://schemas.microsoft.com/office/drawing/2014/main" id="{202CED8D-3D34-4072-AECF-CFE6ECAABA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AU" altLang="en-US" sz="2800"/>
              <a:t>What will parents have tried?</a:t>
            </a:r>
          </a:p>
          <a:p>
            <a:pPr lvl="1" eaLnBrk="1" hangingPunct="1"/>
            <a:r>
              <a:rPr lang="en-AU" altLang="en-US" sz="2400"/>
              <a:t>bicycle legs</a:t>
            </a:r>
          </a:p>
          <a:p>
            <a:pPr lvl="1" eaLnBrk="1" hangingPunct="1"/>
            <a:r>
              <a:rPr lang="en-AU" altLang="en-US" sz="2400"/>
              <a:t>abdominal massage</a:t>
            </a:r>
          </a:p>
          <a:p>
            <a:pPr lvl="1" eaLnBrk="1" hangingPunct="1"/>
            <a:r>
              <a:rPr lang="en-AU" altLang="en-US" sz="2400"/>
              <a:t>perianal stimulation</a:t>
            </a:r>
          </a:p>
          <a:p>
            <a:pPr lvl="1" eaLnBrk="1" hangingPunct="1"/>
            <a:r>
              <a:rPr lang="en-AU" altLang="en-US" sz="2400"/>
              <a:t>suppositories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941078EF-B728-4ABC-A332-FE36C9C8D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sz="3200"/>
              <a:t>Constipation – Simple Treatments</a:t>
            </a:r>
          </a:p>
        </p:txBody>
      </p:sp>
      <p:sp>
        <p:nvSpPr>
          <p:cNvPr id="37891" name="Content Placeholder 2">
            <a:extLst>
              <a:ext uri="{FF2B5EF4-FFF2-40B4-BE49-F238E27FC236}">
                <a16:creationId xmlns:a16="http://schemas.microsoft.com/office/drawing/2014/main" id="{551909F6-B4A8-49D6-A244-E46931B35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AU" altLang="en-US" sz="2800"/>
              <a:t>What will parents have tried?</a:t>
            </a:r>
          </a:p>
          <a:p>
            <a:pPr lvl="1" eaLnBrk="1" hangingPunct="1"/>
            <a:r>
              <a:rPr lang="en-AU" altLang="en-US" sz="2400"/>
              <a:t>bicycle legs</a:t>
            </a:r>
          </a:p>
          <a:p>
            <a:pPr lvl="1" eaLnBrk="1" hangingPunct="1"/>
            <a:r>
              <a:rPr lang="en-AU" altLang="en-US" sz="2400"/>
              <a:t>abdominal massage</a:t>
            </a:r>
          </a:p>
          <a:p>
            <a:pPr lvl="1" eaLnBrk="1" hangingPunct="1"/>
            <a:r>
              <a:rPr lang="en-AU" altLang="en-US" sz="2400"/>
              <a:t>perianal stimulation</a:t>
            </a:r>
          </a:p>
          <a:p>
            <a:pPr lvl="1" eaLnBrk="1" hangingPunct="1"/>
            <a:r>
              <a:rPr lang="en-AU" altLang="en-US" sz="2400"/>
              <a:t>suppositories</a:t>
            </a:r>
          </a:p>
          <a:p>
            <a:pPr lvl="1" eaLnBrk="1" hangingPunct="1"/>
            <a:endParaRPr lang="en-AU" altLang="en-US" sz="2400"/>
          </a:p>
          <a:p>
            <a:pPr lvl="1" eaLnBrk="1" hangingPunct="1"/>
            <a:r>
              <a:rPr lang="en-AU" altLang="en-US" sz="2400"/>
              <a:t>and 50 different treatments for colic!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>
            <a:extLst>
              <a:ext uri="{FF2B5EF4-FFF2-40B4-BE49-F238E27FC236}">
                <a16:creationId xmlns:a16="http://schemas.microsoft.com/office/drawing/2014/main" id="{561A5FD9-6E25-4140-9A55-1CC40A77D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sz="3200"/>
              <a:t>Constipation – Simple Treatments</a:t>
            </a:r>
          </a:p>
        </p:txBody>
      </p:sp>
      <p:pic>
        <p:nvPicPr>
          <p:cNvPr id="38915" name="Picture 2">
            <a:extLst>
              <a:ext uri="{FF2B5EF4-FFF2-40B4-BE49-F238E27FC236}">
                <a16:creationId xmlns:a16="http://schemas.microsoft.com/office/drawing/2014/main" id="{E5355C84-B2C2-4D23-B8C3-22D8EAE1D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412875"/>
            <a:ext cx="8593137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B1F725F7-B3B6-4CC7-B75D-FC4DA4318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sz="3200"/>
              <a:t>Constipation – Simple Treatments</a:t>
            </a:r>
          </a:p>
        </p:txBody>
      </p:sp>
      <p:sp>
        <p:nvSpPr>
          <p:cNvPr id="39939" name="Content Placeholder 2">
            <a:extLst>
              <a:ext uri="{FF2B5EF4-FFF2-40B4-BE49-F238E27FC236}">
                <a16:creationId xmlns:a16="http://schemas.microsoft.com/office/drawing/2014/main" id="{C5F01607-69A8-4A20-97A4-CA0AAC3961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AU" altLang="en-US" sz="2800"/>
              <a:t>What do I prefer?</a:t>
            </a:r>
          </a:p>
          <a:p>
            <a:pPr eaLnBrk="1" hangingPunct="1"/>
            <a:endParaRPr lang="en-AU" altLang="en-US" sz="2800"/>
          </a:p>
          <a:p>
            <a:pPr eaLnBrk="1" hangingPunct="1"/>
            <a:r>
              <a:rPr lang="en-AU" altLang="en-US" sz="2800"/>
              <a:t>Lactulose (Actilax/Duphalac)</a:t>
            </a:r>
          </a:p>
          <a:p>
            <a:pPr lvl="1" eaLnBrk="1" hangingPunct="1"/>
            <a:r>
              <a:rPr lang="en-AU" altLang="en-US" sz="2400"/>
              <a:t>non-absorbable sugar</a:t>
            </a:r>
          </a:p>
          <a:p>
            <a:pPr lvl="1" eaLnBrk="1" hangingPunct="1"/>
            <a:r>
              <a:rPr lang="en-AU" altLang="en-US" sz="2400"/>
              <a:t>increases stool content</a:t>
            </a:r>
          </a:p>
          <a:p>
            <a:pPr lvl="1" eaLnBrk="1" hangingPunct="1"/>
            <a:r>
              <a:rPr lang="en-AU" altLang="en-US" sz="2400"/>
              <a:t>softens the stool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9AB5BD9E-90D5-42F9-8F5F-C32C690D4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sz="3200"/>
              <a:t>Constipation – Simple Treatments</a:t>
            </a:r>
          </a:p>
        </p:txBody>
      </p:sp>
      <p:sp>
        <p:nvSpPr>
          <p:cNvPr id="40963" name="Content Placeholder 2">
            <a:extLst>
              <a:ext uri="{FF2B5EF4-FFF2-40B4-BE49-F238E27FC236}">
                <a16:creationId xmlns:a16="http://schemas.microsoft.com/office/drawing/2014/main" id="{C3464B92-C4E3-459B-8FB8-6781070B0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AU" altLang="en-US" sz="2800"/>
              <a:t>What do I prefer?</a:t>
            </a:r>
          </a:p>
          <a:p>
            <a:pPr eaLnBrk="1" hangingPunct="1"/>
            <a:endParaRPr lang="en-AU" altLang="en-US" sz="2800"/>
          </a:p>
          <a:p>
            <a:pPr eaLnBrk="1" hangingPunct="1"/>
            <a:r>
              <a:rPr lang="en-AU" altLang="en-US" sz="2800"/>
              <a:t>Parachoc</a:t>
            </a:r>
          </a:p>
          <a:p>
            <a:pPr lvl="1" eaLnBrk="1" hangingPunct="1"/>
            <a:r>
              <a:rPr lang="en-AU" altLang="en-US" sz="2400"/>
              <a:t>50% liquid paraffin</a:t>
            </a:r>
          </a:p>
          <a:p>
            <a:pPr lvl="1" eaLnBrk="1" hangingPunct="1"/>
            <a:r>
              <a:rPr lang="en-AU" altLang="en-US" sz="2400"/>
              <a:t>lubricates the stool</a:t>
            </a:r>
          </a:p>
          <a:p>
            <a:pPr lvl="1" eaLnBrk="1" hangingPunct="1"/>
            <a:r>
              <a:rPr lang="en-AU" altLang="en-US" sz="2400"/>
              <a:t>softens the stool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>
            <a:extLst>
              <a:ext uri="{FF2B5EF4-FFF2-40B4-BE49-F238E27FC236}">
                <a16:creationId xmlns:a16="http://schemas.microsoft.com/office/drawing/2014/main" id="{1561B129-ACFE-4B41-A1F9-D22BBE542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sz="3200"/>
              <a:t>Constipation – Simple Treatments</a:t>
            </a:r>
          </a:p>
        </p:txBody>
      </p:sp>
      <p:sp>
        <p:nvSpPr>
          <p:cNvPr id="41987" name="Content Placeholder 2">
            <a:extLst>
              <a:ext uri="{FF2B5EF4-FFF2-40B4-BE49-F238E27FC236}">
                <a16:creationId xmlns:a16="http://schemas.microsoft.com/office/drawing/2014/main" id="{2287AB1F-C095-4CE9-9EEB-91A501A53A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AU" altLang="en-US" sz="2800"/>
              <a:t>What do I not use?</a:t>
            </a:r>
          </a:p>
          <a:p>
            <a:pPr eaLnBrk="1" hangingPunct="1"/>
            <a:endParaRPr lang="en-AU" altLang="en-US" sz="2800"/>
          </a:p>
          <a:p>
            <a:pPr eaLnBrk="1" hangingPunct="1"/>
            <a:r>
              <a:rPr lang="en-AU" altLang="en-US" sz="2800"/>
              <a:t>Coloxyl + Senna</a:t>
            </a:r>
          </a:p>
          <a:p>
            <a:pPr lvl="1" eaLnBrk="1" hangingPunct="1"/>
            <a:r>
              <a:rPr lang="en-AU" altLang="en-US" sz="2400"/>
              <a:t>Senna is a propulsive agent (may cause cramps)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>
            <a:extLst>
              <a:ext uri="{FF2B5EF4-FFF2-40B4-BE49-F238E27FC236}">
                <a16:creationId xmlns:a16="http://schemas.microsoft.com/office/drawing/2014/main" id="{FB72E651-52C5-4991-8744-7B31E3904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When to refer?</a:t>
            </a:r>
          </a:p>
        </p:txBody>
      </p:sp>
      <p:sp>
        <p:nvSpPr>
          <p:cNvPr id="43011" name="Content Placeholder 2">
            <a:extLst>
              <a:ext uri="{FF2B5EF4-FFF2-40B4-BE49-F238E27FC236}">
                <a16:creationId xmlns:a16="http://schemas.microsoft.com/office/drawing/2014/main" id="{233AF4AB-5D92-49E4-83DB-50F8B49FA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AU" altLang="en-US" sz="2800"/>
              <a:t>Anatomical concerns</a:t>
            </a:r>
          </a:p>
          <a:p>
            <a:pPr lvl="1" eaLnBrk="1" hangingPunct="1"/>
            <a:r>
              <a:rPr lang="en-AU" altLang="en-US" sz="2400"/>
              <a:t>anus appears to be in the wrong position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>
            <a:extLst>
              <a:ext uri="{FF2B5EF4-FFF2-40B4-BE49-F238E27FC236}">
                <a16:creationId xmlns:a16="http://schemas.microsoft.com/office/drawing/2014/main" id="{3823CD64-4A44-4CD9-BB43-523B0925C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When to refer?</a:t>
            </a:r>
          </a:p>
        </p:txBody>
      </p:sp>
      <p:sp>
        <p:nvSpPr>
          <p:cNvPr id="44035" name="Content Placeholder 2">
            <a:extLst>
              <a:ext uri="{FF2B5EF4-FFF2-40B4-BE49-F238E27FC236}">
                <a16:creationId xmlns:a16="http://schemas.microsoft.com/office/drawing/2014/main" id="{49992BCC-4A70-4DA4-8277-1A6114643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AU" altLang="en-US" sz="2800"/>
              <a:t>Anatomical concerns</a:t>
            </a:r>
          </a:p>
        </p:txBody>
      </p:sp>
      <p:pic>
        <p:nvPicPr>
          <p:cNvPr id="44036" name="Picture 1">
            <a:extLst>
              <a:ext uri="{FF2B5EF4-FFF2-40B4-BE49-F238E27FC236}">
                <a16:creationId xmlns:a16="http://schemas.microsoft.com/office/drawing/2014/main" id="{CEF8094D-B45D-4608-994E-A198BBF58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765175"/>
            <a:ext cx="4254500" cy="594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>
            <a:extLst>
              <a:ext uri="{FF2B5EF4-FFF2-40B4-BE49-F238E27FC236}">
                <a16:creationId xmlns:a16="http://schemas.microsoft.com/office/drawing/2014/main" id="{60715CBF-47EB-45F8-801F-6E13048D5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When to refer?</a:t>
            </a:r>
          </a:p>
        </p:txBody>
      </p:sp>
      <p:sp>
        <p:nvSpPr>
          <p:cNvPr id="45059" name="Content Placeholder 2">
            <a:extLst>
              <a:ext uri="{FF2B5EF4-FFF2-40B4-BE49-F238E27FC236}">
                <a16:creationId xmlns:a16="http://schemas.microsoft.com/office/drawing/2014/main" id="{0CA13039-2F44-499D-874E-205D0A2090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AU" altLang="en-US" sz="2800"/>
              <a:t>Anatomical concerns</a:t>
            </a:r>
          </a:p>
          <a:p>
            <a:pPr lvl="1" eaLnBrk="1" hangingPunct="1"/>
            <a:r>
              <a:rPr lang="en-AU" altLang="en-US" sz="2400"/>
              <a:t>anus appears to be in the wrong position</a:t>
            </a:r>
          </a:p>
          <a:p>
            <a:pPr lvl="1" eaLnBrk="1" hangingPunct="1"/>
            <a:r>
              <a:rPr lang="en-AU" altLang="en-US" sz="2400"/>
              <a:t>abnormal skin tags/lesions near anus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2jhy9p2kj4y6ab3p51sj2cde.wpengine.netdna-cdn.com/wp-content/uploads/2014/08/books_kids_everyonePoops_sqMAIN.jpg">
            <a:hlinkClick r:id="rId2"/>
            <a:extLst>
              <a:ext uri="{FF2B5EF4-FFF2-40B4-BE49-F238E27FC236}">
                <a16:creationId xmlns:a16="http://schemas.microsoft.com/office/drawing/2014/main" id="{877F720B-9721-49C9-ACEB-3FA2897B2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1" r="5003"/>
          <a:stretch>
            <a:fillRect/>
          </a:stretch>
        </p:blipFill>
        <p:spPr bwMode="auto">
          <a:xfrm>
            <a:off x="107950" y="1628775"/>
            <a:ext cx="4360863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 descr="C:\Users\mal004\AppData\Local\Microsoft\Windows\Temporary Internet Files\Content.Outlook\GUTV72W0\IMG_0761.JPG">
            <a:extLst>
              <a:ext uri="{FF2B5EF4-FFF2-40B4-BE49-F238E27FC236}">
                <a16:creationId xmlns:a16="http://schemas.microsoft.com/office/drawing/2014/main" id="{D7B0C5D1-92AC-449F-84C0-E9451C6C6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" t="1709" b="2196"/>
          <a:stretch>
            <a:fillRect/>
          </a:stretch>
        </p:blipFill>
        <p:spPr bwMode="auto">
          <a:xfrm>
            <a:off x="4859338" y="1628775"/>
            <a:ext cx="4129087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>
            <a:extLst>
              <a:ext uri="{FF2B5EF4-FFF2-40B4-BE49-F238E27FC236}">
                <a16:creationId xmlns:a16="http://schemas.microsoft.com/office/drawing/2014/main" id="{B14D191A-D3E6-4898-8688-567D2312A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When to refer?</a:t>
            </a:r>
          </a:p>
        </p:txBody>
      </p:sp>
      <p:sp>
        <p:nvSpPr>
          <p:cNvPr id="46083" name="Content Placeholder 2">
            <a:extLst>
              <a:ext uri="{FF2B5EF4-FFF2-40B4-BE49-F238E27FC236}">
                <a16:creationId xmlns:a16="http://schemas.microsoft.com/office/drawing/2014/main" id="{3BB4057C-031A-4271-A90F-208AC0A9D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AU" altLang="en-US" sz="2800"/>
              <a:t>Anatomical concerns</a:t>
            </a:r>
          </a:p>
        </p:txBody>
      </p:sp>
      <p:pic>
        <p:nvPicPr>
          <p:cNvPr id="46084" name="Picture 1">
            <a:extLst>
              <a:ext uri="{FF2B5EF4-FFF2-40B4-BE49-F238E27FC236}">
                <a16:creationId xmlns:a16="http://schemas.microsoft.com/office/drawing/2014/main" id="{F47C668F-DA79-4A8D-AA83-4A8BF7C23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52513"/>
            <a:ext cx="4524375" cy="569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>
            <a:extLst>
              <a:ext uri="{FF2B5EF4-FFF2-40B4-BE49-F238E27FC236}">
                <a16:creationId xmlns:a16="http://schemas.microsoft.com/office/drawing/2014/main" id="{9501C55B-6448-42BB-AD9F-964BEB648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When to refer?</a:t>
            </a:r>
          </a:p>
        </p:txBody>
      </p:sp>
      <p:sp>
        <p:nvSpPr>
          <p:cNvPr id="47107" name="Content Placeholder 2">
            <a:extLst>
              <a:ext uri="{FF2B5EF4-FFF2-40B4-BE49-F238E27FC236}">
                <a16:creationId xmlns:a16="http://schemas.microsoft.com/office/drawing/2014/main" id="{2D7299E0-5E28-414F-9BF7-7E76B1DE29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AU" altLang="en-US" sz="2800"/>
              <a:t>Anatomical concerns</a:t>
            </a:r>
          </a:p>
          <a:p>
            <a:pPr lvl="1" eaLnBrk="1" hangingPunct="1"/>
            <a:r>
              <a:rPr lang="en-AU" altLang="en-US" sz="2400"/>
              <a:t>anus appears to be in the wrong position</a:t>
            </a:r>
          </a:p>
          <a:p>
            <a:pPr lvl="1" eaLnBrk="1" hangingPunct="1"/>
            <a:r>
              <a:rPr lang="en-AU" altLang="en-US" sz="2400"/>
              <a:t>abnormal skin tags/lesions near anus</a:t>
            </a:r>
          </a:p>
          <a:p>
            <a:pPr lvl="1" eaLnBrk="1" hangingPunct="1"/>
            <a:r>
              <a:rPr lang="en-AU" altLang="en-US" sz="2400"/>
              <a:t>abdominal distension with explosive stools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>
            <a:extLst>
              <a:ext uri="{FF2B5EF4-FFF2-40B4-BE49-F238E27FC236}">
                <a16:creationId xmlns:a16="http://schemas.microsoft.com/office/drawing/2014/main" id="{5BDA66AF-368F-4060-AF93-856B4516D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When to refer?</a:t>
            </a:r>
          </a:p>
        </p:txBody>
      </p:sp>
      <p:sp>
        <p:nvSpPr>
          <p:cNvPr id="48131" name="Content Placeholder 2">
            <a:extLst>
              <a:ext uri="{FF2B5EF4-FFF2-40B4-BE49-F238E27FC236}">
                <a16:creationId xmlns:a16="http://schemas.microsoft.com/office/drawing/2014/main" id="{D1BD05D4-A49A-41A0-8BA9-14DB696659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AU" altLang="en-US" sz="2800"/>
              <a:t>Anatomical concerns</a:t>
            </a:r>
          </a:p>
          <a:p>
            <a:pPr lvl="1" eaLnBrk="1" hangingPunct="1"/>
            <a:r>
              <a:rPr lang="en-AU" altLang="en-US" sz="2400"/>
              <a:t>anus appears to be in the wrong position</a:t>
            </a:r>
          </a:p>
          <a:p>
            <a:pPr lvl="1" eaLnBrk="1" hangingPunct="1"/>
            <a:r>
              <a:rPr lang="en-AU" altLang="en-US" sz="2400"/>
              <a:t>abnormal skin tags/lesions near anus</a:t>
            </a:r>
          </a:p>
          <a:p>
            <a:pPr lvl="1" eaLnBrk="1" hangingPunct="1"/>
            <a:r>
              <a:rPr lang="en-AU" altLang="en-US" sz="2400"/>
              <a:t>abdominal distension with explosive stools</a:t>
            </a:r>
          </a:p>
          <a:p>
            <a:pPr lvl="1" eaLnBrk="1" hangingPunct="1"/>
            <a:endParaRPr lang="en-AU" altLang="en-US" sz="2400"/>
          </a:p>
          <a:p>
            <a:pPr eaLnBrk="1" hangingPunct="1"/>
            <a:r>
              <a:rPr lang="en-AU" altLang="en-US" sz="2800"/>
              <a:t>Failure of simple treatments (3-6 months)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D28A8364-0FCB-4515-B272-30E91AF9C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AU" altLang="en-US"/>
              <a:t>The role of basic investigations</a:t>
            </a:r>
          </a:p>
        </p:txBody>
      </p:sp>
      <p:sp>
        <p:nvSpPr>
          <p:cNvPr id="49155" name="Content Placeholder 2">
            <a:extLst>
              <a:ext uri="{FF2B5EF4-FFF2-40B4-BE49-F238E27FC236}">
                <a16:creationId xmlns:a16="http://schemas.microsoft.com/office/drawing/2014/main" id="{2B3D31B5-19A2-41B7-8D69-9EC58B4157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AU" altLang="en-US" sz="2800"/>
              <a:t>Abdominal x-ray</a:t>
            </a:r>
          </a:p>
          <a:p>
            <a:pPr lvl="1" eaLnBrk="1" hangingPunct="1"/>
            <a:r>
              <a:rPr lang="en-AU" altLang="en-US" sz="2400"/>
              <a:t>rarely useful in non-surgical situations</a:t>
            </a:r>
          </a:p>
          <a:p>
            <a:pPr eaLnBrk="1" hangingPunct="1"/>
            <a:endParaRPr lang="en-AU" altLang="en-US"/>
          </a:p>
          <a:p>
            <a:pPr eaLnBrk="1" hangingPunct="1"/>
            <a:endParaRPr lang="en-AU" alt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FC87615A-05A0-41B7-9057-D0F41CFF4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AU" altLang="en-US"/>
              <a:t>The role of basic investigations</a:t>
            </a:r>
          </a:p>
        </p:txBody>
      </p:sp>
      <p:sp>
        <p:nvSpPr>
          <p:cNvPr id="50179" name="Content Placeholder 2">
            <a:extLst>
              <a:ext uri="{FF2B5EF4-FFF2-40B4-BE49-F238E27FC236}">
                <a16:creationId xmlns:a16="http://schemas.microsoft.com/office/drawing/2014/main" id="{316D6DF7-1558-4A20-AAEC-3DB85C35A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AU" altLang="en-US" sz="2800"/>
              <a:t>Abdominal x-ray</a:t>
            </a:r>
          </a:p>
          <a:p>
            <a:pPr eaLnBrk="1" hangingPunct="1"/>
            <a:endParaRPr lang="en-AU" altLang="en-US" sz="2800"/>
          </a:p>
          <a:p>
            <a:pPr eaLnBrk="1" hangingPunct="1"/>
            <a:endParaRPr lang="en-AU" altLang="en-US" sz="2800"/>
          </a:p>
        </p:txBody>
      </p:sp>
      <p:pic>
        <p:nvPicPr>
          <p:cNvPr id="50180" name="Picture 1">
            <a:extLst>
              <a:ext uri="{FF2B5EF4-FFF2-40B4-BE49-F238E27FC236}">
                <a16:creationId xmlns:a16="http://schemas.microsoft.com/office/drawing/2014/main" id="{19332134-4E41-4D46-BF98-3B829885D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412875"/>
            <a:ext cx="381952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2B304D54-D14C-4D13-8CBE-D856DF6D1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AU" altLang="en-US"/>
              <a:t>The role of basic investigations</a:t>
            </a:r>
          </a:p>
        </p:txBody>
      </p:sp>
      <p:sp>
        <p:nvSpPr>
          <p:cNvPr id="51203" name="Content Placeholder 2">
            <a:extLst>
              <a:ext uri="{FF2B5EF4-FFF2-40B4-BE49-F238E27FC236}">
                <a16:creationId xmlns:a16="http://schemas.microsoft.com/office/drawing/2014/main" id="{F05E555D-AF15-42BF-9847-8CF124D0A6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AU" altLang="en-US" sz="2800"/>
              <a:t>Abdominal x-ray</a:t>
            </a:r>
          </a:p>
          <a:p>
            <a:pPr lvl="1" eaLnBrk="1" hangingPunct="1"/>
            <a:r>
              <a:rPr lang="en-AU" altLang="en-US" sz="2400"/>
              <a:t>rarely useful in non-surgical situations</a:t>
            </a:r>
          </a:p>
          <a:p>
            <a:pPr lvl="1" eaLnBrk="1" hangingPunct="1"/>
            <a:endParaRPr lang="en-AU" altLang="en-US" sz="2400"/>
          </a:p>
          <a:p>
            <a:pPr eaLnBrk="1" hangingPunct="1"/>
            <a:r>
              <a:rPr lang="en-AU" altLang="en-US" sz="2800"/>
              <a:t>Blood tests</a:t>
            </a:r>
          </a:p>
          <a:p>
            <a:pPr lvl="1" eaLnBrk="1" hangingPunct="1"/>
            <a:r>
              <a:rPr lang="en-AU" altLang="en-US" sz="2400"/>
              <a:t>thyroid function tests rarely indicated</a:t>
            </a:r>
          </a:p>
          <a:p>
            <a:pPr eaLnBrk="1" hangingPunct="1"/>
            <a:endParaRPr lang="en-AU" altLang="en-US" sz="2800"/>
          </a:p>
          <a:p>
            <a:pPr eaLnBrk="1" hangingPunct="1"/>
            <a:endParaRPr lang="en-AU" altLang="en-US" sz="28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>
            <a:extLst>
              <a:ext uri="{FF2B5EF4-FFF2-40B4-BE49-F238E27FC236}">
                <a16:creationId xmlns:a16="http://schemas.microsoft.com/office/drawing/2014/main" id="{8B2F97BE-2D71-4FB7-B3D4-840857971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sz="3200"/>
              <a:t>Constipation – Further Treatments</a:t>
            </a:r>
          </a:p>
        </p:txBody>
      </p:sp>
      <p:sp>
        <p:nvSpPr>
          <p:cNvPr id="52227" name="Content Placeholder 2">
            <a:extLst>
              <a:ext uri="{FF2B5EF4-FFF2-40B4-BE49-F238E27FC236}">
                <a16:creationId xmlns:a16="http://schemas.microsoft.com/office/drawing/2014/main" id="{0ED4715C-DC80-45C6-AB0E-261572AB03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AU" altLang="en-US" sz="2800"/>
              <a:t>What do I prefer?</a:t>
            </a:r>
          </a:p>
          <a:p>
            <a:pPr eaLnBrk="1" hangingPunct="1"/>
            <a:endParaRPr lang="en-AU" altLang="en-US" sz="2800"/>
          </a:p>
          <a:p>
            <a:pPr eaLnBrk="1" hangingPunct="1"/>
            <a:r>
              <a:rPr lang="en-AU" altLang="en-US" sz="2800"/>
              <a:t>Osmolax or Movicol</a:t>
            </a:r>
          </a:p>
          <a:p>
            <a:pPr lvl="1" eaLnBrk="1" hangingPunct="1"/>
            <a:r>
              <a:rPr lang="en-AU" altLang="en-US" sz="2400"/>
              <a:t>both polyethylenegycol (PEG) derivatives</a:t>
            </a:r>
          </a:p>
          <a:p>
            <a:pPr lvl="1" eaLnBrk="1" hangingPunct="1"/>
            <a:r>
              <a:rPr lang="en-AU" altLang="en-US" sz="2400"/>
              <a:t>variable presentations</a:t>
            </a:r>
          </a:p>
          <a:p>
            <a:pPr lvl="1" eaLnBrk="1" hangingPunct="1"/>
            <a:r>
              <a:rPr lang="en-AU" altLang="en-US" sz="2400"/>
              <a:t>variable tastes</a:t>
            </a:r>
          </a:p>
          <a:p>
            <a:pPr lvl="1" eaLnBrk="1" hangingPunct="1"/>
            <a:endParaRPr lang="en-AU" altLang="en-US" sz="24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>
            <a:extLst>
              <a:ext uri="{FF2B5EF4-FFF2-40B4-BE49-F238E27FC236}">
                <a16:creationId xmlns:a16="http://schemas.microsoft.com/office/drawing/2014/main" id="{41F2CB63-327F-4888-9A0E-3C23A2D6E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sz="3200"/>
              <a:t>Constipation – Further Treatments</a:t>
            </a:r>
          </a:p>
        </p:txBody>
      </p:sp>
      <p:sp>
        <p:nvSpPr>
          <p:cNvPr id="53251" name="Content Placeholder 2">
            <a:extLst>
              <a:ext uri="{FF2B5EF4-FFF2-40B4-BE49-F238E27FC236}">
                <a16:creationId xmlns:a16="http://schemas.microsoft.com/office/drawing/2014/main" id="{05DEA5E4-8891-4E92-BDD3-8559BB8E3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AU" altLang="en-US" sz="2800"/>
              <a:t>What do I prefer?</a:t>
            </a:r>
          </a:p>
          <a:p>
            <a:pPr eaLnBrk="1" hangingPunct="1"/>
            <a:endParaRPr lang="en-AU" altLang="en-US" sz="2800"/>
          </a:p>
          <a:p>
            <a:pPr eaLnBrk="1" hangingPunct="1"/>
            <a:r>
              <a:rPr lang="en-AU" altLang="en-US" sz="2800"/>
              <a:t>Osmolax or Movicol</a:t>
            </a:r>
          </a:p>
          <a:p>
            <a:pPr lvl="1" eaLnBrk="1" hangingPunct="1"/>
            <a:r>
              <a:rPr lang="en-AU" altLang="en-US" sz="2400"/>
              <a:t>both polyethylenegycol (PEG) derivatives</a:t>
            </a:r>
          </a:p>
          <a:p>
            <a:pPr lvl="1" eaLnBrk="1" hangingPunct="1"/>
            <a:r>
              <a:rPr lang="en-AU" altLang="en-US" sz="2400"/>
              <a:t>variable presentations</a:t>
            </a:r>
          </a:p>
          <a:p>
            <a:pPr lvl="1" eaLnBrk="1" hangingPunct="1"/>
            <a:r>
              <a:rPr lang="en-AU" altLang="en-US" sz="2400"/>
              <a:t>variable tastes</a:t>
            </a:r>
          </a:p>
          <a:p>
            <a:pPr lvl="1" eaLnBrk="1" hangingPunct="1"/>
            <a:endParaRPr lang="en-AU" altLang="en-US" sz="2400"/>
          </a:p>
          <a:p>
            <a:pPr lvl="1" eaLnBrk="1" hangingPunct="1"/>
            <a:r>
              <a:rPr lang="en-AU" altLang="en-US" sz="2400"/>
              <a:t>safe in children &lt; 24 months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5CCF8A51-9FAB-4E2A-8070-56CEF963D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AU" altLang="en-US"/>
              <a:t>The role of further investigations</a:t>
            </a:r>
          </a:p>
        </p:txBody>
      </p:sp>
      <p:sp>
        <p:nvSpPr>
          <p:cNvPr id="54275" name="Content Placeholder 2">
            <a:extLst>
              <a:ext uri="{FF2B5EF4-FFF2-40B4-BE49-F238E27FC236}">
                <a16:creationId xmlns:a16="http://schemas.microsoft.com/office/drawing/2014/main" id="{365C3526-917C-418C-9D28-20DAB062A0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AU" altLang="en-US" sz="2800"/>
              <a:t>Rectal biopsy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Content Placeholder 2">
            <a:extLst>
              <a:ext uri="{FF2B5EF4-FFF2-40B4-BE49-F238E27FC236}">
                <a16:creationId xmlns:a16="http://schemas.microsoft.com/office/drawing/2014/main" id="{447C90C0-560C-4345-9A62-E53AC99CA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5888"/>
            <a:ext cx="5327650" cy="661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>
            <a:extLst>
              <a:ext uri="{FF2B5EF4-FFF2-40B4-BE49-F238E27FC236}">
                <a16:creationId xmlns:a16="http://schemas.microsoft.com/office/drawing/2014/main" id="{8B69EAF0-2348-4B4E-8826-3D7B050E50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9144000" cy="41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99AE0B27-D2EB-4275-9E42-8591EA004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AU" altLang="en-US"/>
              <a:t>The role of further investigations</a:t>
            </a:r>
          </a:p>
        </p:txBody>
      </p:sp>
      <p:sp>
        <p:nvSpPr>
          <p:cNvPr id="56323" name="Content Placeholder 2">
            <a:extLst>
              <a:ext uri="{FF2B5EF4-FFF2-40B4-BE49-F238E27FC236}">
                <a16:creationId xmlns:a16="http://schemas.microsoft.com/office/drawing/2014/main" id="{99912E06-5C7D-4EE8-819F-66E55FBBB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AU" altLang="en-US" sz="2800"/>
              <a:t>Rectal biopsy</a:t>
            </a:r>
          </a:p>
          <a:p>
            <a:pPr lvl="1" eaLnBrk="1" hangingPunct="1"/>
            <a:r>
              <a:rPr lang="en-AU" altLang="en-US" sz="2400"/>
              <a:t>suction – nil anaesthetic; &lt; 3 months</a:t>
            </a:r>
          </a:p>
          <a:p>
            <a:pPr lvl="1" eaLnBrk="1" hangingPunct="1"/>
            <a:r>
              <a:rPr lang="en-AU" altLang="en-US" sz="2400"/>
              <a:t>open – general anaesthetic</a:t>
            </a:r>
          </a:p>
          <a:p>
            <a:pPr lvl="1" eaLnBrk="1" hangingPunct="1"/>
            <a:endParaRPr lang="en-AU" altLang="en-US" sz="2400"/>
          </a:p>
          <a:p>
            <a:pPr lvl="1" eaLnBrk="1" hangingPunct="1"/>
            <a:r>
              <a:rPr lang="en-AU" altLang="en-US" sz="2400"/>
              <a:t>exclude Hirschsprung disease</a:t>
            </a:r>
          </a:p>
          <a:p>
            <a:pPr lvl="1" eaLnBrk="1" hangingPunct="1"/>
            <a:r>
              <a:rPr lang="en-AU" altLang="en-US" sz="2400"/>
              <a:t>exclude cows’ milk protein allergy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73AD9067-CB67-478E-93CD-7EBD75C34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AU" altLang="en-US"/>
              <a:t>The role of further investigations</a:t>
            </a:r>
          </a:p>
        </p:txBody>
      </p:sp>
      <p:sp>
        <p:nvSpPr>
          <p:cNvPr id="57347" name="Content Placeholder 2">
            <a:extLst>
              <a:ext uri="{FF2B5EF4-FFF2-40B4-BE49-F238E27FC236}">
                <a16:creationId xmlns:a16="http://schemas.microsoft.com/office/drawing/2014/main" id="{CF7DA72B-9658-48E8-AECC-121129E595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AU" altLang="en-US" sz="2800"/>
              <a:t>Contrast enema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>
            <a:extLst>
              <a:ext uri="{FF2B5EF4-FFF2-40B4-BE49-F238E27FC236}">
                <a16:creationId xmlns:a16="http://schemas.microsoft.com/office/drawing/2014/main" id="{DE650A4D-886D-48C6-A5EE-65DC68431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Contrast enema</a:t>
            </a:r>
          </a:p>
        </p:txBody>
      </p:sp>
      <p:pic>
        <p:nvPicPr>
          <p:cNvPr id="58371" name="Picture 1">
            <a:extLst>
              <a:ext uri="{FF2B5EF4-FFF2-40B4-BE49-F238E27FC236}">
                <a16:creationId xmlns:a16="http://schemas.microsoft.com/office/drawing/2014/main" id="{E49C8B84-DA4D-4F7C-A211-D2E28584A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1412875"/>
            <a:ext cx="4308475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>
            <a:extLst>
              <a:ext uri="{FF2B5EF4-FFF2-40B4-BE49-F238E27FC236}">
                <a16:creationId xmlns:a16="http://schemas.microsoft.com/office/drawing/2014/main" id="{078CD61D-7DE8-401C-B95D-FC0B36A95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AU" altLang="en-US"/>
              <a:t>The role of further investigations</a:t>
            </a:r>
          </a:p>
        </p:txBody>
      </p:sp>
      <p:sp>
        <p:nvSpPr>
          <p:cNvPr id="59395" name="Content Placeholder 2">
            <a:extLst>
              <a:ext uri="{FF2B5EF4-FFF2-40B4-BE49-F238E27FC236}">
                <a16:creationId xmlns:a16="http://schemas.microsoft.com/office/drawing/2014/main" id="{7CF0186B-6FEE-4856-A8FB-36C16429E4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AU" altLang="en-US" sz="2800"/>
              <a:t>Nuclear transit study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>
            <a:extLst>
              <a:ext uri="{FF2B5EF4-FFF2-40B4-BE49-F238E27FC236}">
                <a16:creationId xmlns:a16="http://schemas.microsoft.com/office/drawing/2014/main" id="{001E6E05-BBA3-484B-BF92-8DF296F7E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Nuclear transit study</a:t>
            </a:r>
          </a:p>
        </p:txBody>
      </p:sp>
      <p:pic>
        <p:nvPicPr>
          <p:cNvPr id="60419" name="Content Placeholder 1">
            <a:extLst>
              <a:ext uri="{FF2B5EF4-FFF2-40B4-BE49-F238E27FC236}">
                <a16:creationId xmlns:a16="http://schemas.microsoft.com/office/drawing/2014/main" id="{40415A67-AE6E-47DF-97F3-34BD0EBF5A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484313"/>
            <a:ext cx="8831262" cy="5264150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>
            <a:extLst>
              <a:ext uri="{FF2B5EF4-FFF2-40B4-BE49-F238E27FC236}">
                <a16:creationId xmlns:a16="http://schemas.microsoft.com/office/drawing/2014/main" id="{0A7541BA-B023-4857-B5F5-A7C06BB99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The role of interventions</a:t>
            </a:r>
          </a:p>
        </p:txBody>
      </p:sp>
      <p:sp>
        <p:nvSpPr>
          <p:cNvPr id="61443" name="Content Placeholder 2">
            <a:extLst>
              <a:ext uri="{FF2B5EF4-FFF2-40B4-BE49-F238E27FC236}">
                <a16:creationId xmlns:a16="http://schemas.microsoft.com/office/drawing/2014/main" id="{B4216D33-AAE2-413C-AA1C-A4681521F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AU" altLang="en-US" sz="2800"/>
              <a:t>Appendicostomy for washouts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5221AB8D-045A-405F-A1AA-CD6E9A4B8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Appendicostomy</a:t>
            </a:r>
          </a:p>
        </p:txBody>
      </p:sp>
      <p:pic>
        <p:nvPicPr>
          <p:cNvPr id="62467" name="Picture 1">
            <a:extLst>
              <a:ext uri="{FF2B5EF4-FFF2-40B4-BE49-F238E27FC236}">
                <a16:creationId xmlns:a16="http://schemas.microsoft.com/office/drawing/2014/main" id="{9F0E8083-1034-41B8-A5BB-AEA2332FD2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0"/>
            <a:ext cx="3851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>
            <a:extLst>
              <a:ext uri="{FF2B5EF4-FFF2-40B4-BE49-F238E27FC236}">
                <a16:creationId xmlns:a16="http://schemas.microsoft.com/office/drawing/2014/main" id="{EE141D54-65DC-450D-A65E-FB477CB9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Long-term outcomes</a:t>
            </a:r>
          </a:p>
        </p:txBody>
      </p:sp>
      <p:sp>
        <p:nvSpPr>
          <p:cNvPr id="63491" name="Content Placeholder 2">
            <a:extLst>
              <a:ext uri="{FF2B5EF4-FFF2-40B4-BE49-F238E27FC236}">
                <a16:creationId xmlns:a16="http://schemas.microsoft.com/office/drawing/2014/main" id="{B36D1224-C9FB-4CE5-A253-B32B5EE810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AU" alt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">
            <a:extLst>
              <a:ext uri="{FF2B5EF4-FFF2-40B4-BE49-F238E27FC236}">
                <a16:creationId xmlns:a16="http://schemas.microsoft.com/office/drawing/2014/main" id="{1027E53E-FA5F-4CD5-BB2E-8B46FCEE45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>
            <a:extLst>
              <a:ext uri="{FF2B5EF4-FFF2-40B4-BE49-F238E27FC236}">
                <a16:creationId xmlns:a16="http://schemas.microsoft.com/office/drawing/2014/main" id="{936460FA-550A-4A01-8D9E-A9F2E980D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71438"/>
            <a:ext cx="6769100" cy="674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6D58DEB7-ABB6-422A-B522-5AEF389FB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Paediatric Constipation</a:t>
            </a:r>
          </a:p>
        </p:txBody>
      </p:sp>
      <p:sp>
        <p:nvSpPr>
          <p:cNvPr id="20483" name="Content Placeholder 2">
            <a:extLst>
              <a:ext uri="{FF2B5EF4-FFF2-40B4-BE49-F238E27FC236}">
                <a16:creationId xmlns:a16="http://schemas.microsoft.com/office/drawing/2014/main" id="{FBC2A3EE-9584-43C4-AEB7-676F77F36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AU" altLang="en-US" sz="2800"/>
              <a:t>Definitions</a:t>
            </a:r>
          </a:p>
          <a:p>
            <a:pPr eaLnBrk="1" hangingPunct="1"/>
            <a:r>
              <a:rPr lang="en-AU" altLang="en-US" sz="2800"/>
              <a:t>Extent of the condition</a:t>
            </a:r>
          </a:p>
          <a:p>
            <a:pPr eaLnBrk="1" hangingPunct="1"/>
            <a:r>
              <a:rPr lang="en-AU" altLang="en-US" sz="2800"/>
              <a:t>Presentations – age based</a:t>
            </a:r>
          </a:p>
          <a:p>
            <a:pPr eaLnBrk="1" hangingPunct="1"/>
            <a:r>
              <a:rPr lang="en-AU" altLang="en-US" sz="2800"/>
              <a:t>Simple treatments</a:t>
            </a:r>
          </a:p>
          <a:p>
            <a:pPr eaLnBrk="1" hangingPunct="1"/>
            <a:r>
              <a:rPr lang="en-AU" altLang="en-US" sz="2800"/>
              <a:t>When to refer</a:t>
            </a:r>
          </a:p>
          <a:p>
            <a:pPr eaLnBrk="1" hangingPunct="1"/>
            <a:r>
              <a:rPr lang="en-AU" altLang="en-US" sz="2800"/>
              <a:t>Investigations</a:t>
            </a:r>
          </a:p>
          <a:p>
            <a:pPr eaLnBrk="1" hangingPunct="1"/>
            <a:r>
              <a:rPr lang="en-AU" altLang="en-US" sz="2800"/>
              <a:t>Interventions</a:t>
            </a:r>
          </a:p>
          <a:p>
            <a:pPr eaLnBrk="1" hangingPunct="1"/>
            <a:r>
              <a:rPr lang="en-AU" altLang="en-US" sz="2800"/>
              <a:t>Questions?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>
            <a:extLst>
              <a:ext uri="{FF2B5EF4-FFF2-40B4-BE49-F238E27FC236}">
                <a16:creationId xmlns:a16="http://schemas.microsoft.com/office/drawing/2014/main" id="{6AC93252-2096-407B-9309-BDE1265BA72A}"/>
              </a:ext>
            </a:extLst>
          </p:cNvPr>
          <p:cNvSpPr txBox="1">
            <a:spLocks/>
          </p:cNvSpPr>
          <p:nvPr/>
        </p:nvSpPr>
        <p:spPr bwMode="auto">
          <a:xfrm>
            <a:off x="323850" y="620713"/>
            <a:ext cx="77724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Open Sans" pitchFamily="34" charset="0"/>
                <a:cs typeface="Open San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4400" b="1">
                <a:solidFill>
                  <a:srgbClr val="F2F2F2"/>
                </a:solidFill>
              </a:rPr>
              <a:t>Paediatric Constipation</a:t>
            </a:r>
          </a:p>
        </p:txBody>
      </p:sp>
      <p:sp>
        <p:nvSpPr>
          <p:cNvPr id="62466" name="Title 3">
            <a:extLst>
              <a:ext uri="{FF2B5EF4-FFF2-40B4-BE49-F238E27FC236}">
                <a16:creationId xmlns:a16="http://schemas.microsoft.com/office/drawing/2014/main" id="{9D0162AB-DBA9-429C-BA4B-DC03728F7D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850" y="5157788"/>
            <a:ext cx="7772400" cy="115093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AU" altLang="en-US" sz="2800" b="0" dirty="0"/>
              <a:t>sebastian.king@rch.org.au</a:t>
            </a:r>
            <a:br>
              <a:rPr lang="en-AU" altLang="en-US" sz="2800" dirty="0"/>
            </a:br>
            <a:br>
              <a:rPr lang="en-AU" altLang="en-US" sz="2800" b="0" dirty="0"/>
            </a:br>
            <a:r>
              <a:rPr lang="en-AU" altLang="en-US" sz="2800" b="0"/>
              <a:t>www.rch.org.au/cprs</a:t>
            </a:r>
            <a:br>
              <a:rPr lang="en-AU" altLang="en-US" sz="2800" b="0" dirty="0"/>
            </a:br>
            <a:endParaRPr lang="en-US" altLang="en-US" sz="2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E9D9BE84-681F-4E62-A931-C6966E685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Definitions</a:t>
            </a:r>
          </a:p>
        </p:txBody>
      </p:sp>
      <p:pic>
        <p:nvPicPr>
          <p:cNvPr id="21507" name="Content Placeholder 1">
            <a:extLst>
              <a:ext uri="{FF2B5EF4-FFF2-40B4-BE49-F238E27FC236}">
                <a16:creationId xmlns:a16="http://schemas.microsoft.com/office/drawing/2014/main" id="{352028F2-63AF-4ACD-8C1E-DD2F72A9F8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513" y="1495425"/>
            <a:ext cx="8801100" cy="5246688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08CF658E-0D6E-477D-8867-49A619A6D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Definitions</a:t>
            </a:r>
          </a:p>
        </p:txBody>
      </p:sp>
      <p:pic>
        <p:nvPicPr>
          <p:cNvPr id="22531" name="Content Placeholder 3">
            <a:extLst>
              <a:ext uri="{FF2B5EF4-FFF2-40B4-BE49-F238E27FC236}">
                <a16:creationId xmlns:a16="http://schemas.microsoft.com/office/drawing/2014/main" id="{851DF932-249E-4949-8AF4-87A07E5D4B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188913"/>
            <a:ext cx="8928100" cy="6542087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BDA5DEC6-EECA-4C04-A463-1CC7AD51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Rome IV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9ECDFF19-38B9-42FD-9A65-44C244FF7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Rome IV</a:t>
            </a:r>
          </a:p>
        </p:txBody>
      </p:sp>
      <p:pic>
        <p:nvPicPr>
          <p:cNvPr id="24579" name="Picture 1">
            <a:extLst>
              <a:ext uri="{FF2B5EF4-FFF2-40B4-BE49-F238E27FC236}">
                <a16:creationId xmlns:a16="http://schemas.microsoft.com/office/drawing/2014/main" id="{78AEAE9D-4626-45DC-98EC-D2DD1C51B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87313"/>
            <a:ext cx="8670925" cy="668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MAVIS Document" ma:contentTypeID="0x01010047F300E8C4CE084FBE76E40152BBD2150054514AC3782AE144996C0FED0A1EFB3D" ma:contentTypeVersion="38" ma:contentTypeDescription="" ma:contentTypeScope="" ma:versionID="15d0432fdbe1ef665a903483716c4eea">
  <xsd:schema xmlns:xsd="http://www.w3.org/2001/XMLSchema" xmlns:xs="http://www.w3.org/2001/XMLSchema" xmlns:p="http://schemas.microsoft.com/office/2006/metadata/properties" xmlns:ns2="15da99a3-2f86-4085-8ff6-fd9874f2194a" xmlns:ns3="598c73d0-6bbc-4c43-bf71-bdd6a3679256" targetNamespace="http://schemas.microsoft.com/office/2006/metadata/properties" ma:root="true" ma:fieldsID="72211938b96b66522110cf36577acc22" ns2:_="" ns3:_="">
    <xsd:import namespace="15da99a3-2f86-4085-8ff6-fd9874f2194a"/>
    <xsd:import namespace="598c73d0-6bbc-4c43-bf71-bdd6a3679256"/>
    <xsd:element name="properties">
      <xsd:complexType>
        <xsd:sequence>
          <xsd:element name="documentManagement">
            <xsd:complexType>
              <xsd:all>
                <xsd:element ref="ns3:TaxCatchAll" minOccurs="0"/>
                <xsd:element ref="ns3:TaxCatchAllLabel" minOccurs="0"/>
                <xsd:element ref="ns3:j8fb93fd06e04ce0a0eee17b4784196f" minOccurs="0"/>
                <xsd:element ref="ns3:k0142a050b45447ea1caf21acd747e46" minOccurs="0"/>
                <xsd:element ref="ns2:mb97c31730ec4fbc961c281f06f7d781" minOccurs="0"/>
                <xsd:element ref="ns2:pb21f99764724e3ba74e3dcb6be4e98c" minOccurs="0"/>
                <xsd:element ref="ns2:ka2d09438f3547e9b620e662115e34a7" minOccurs="0"/>
                <xsd:element ref="ns3:f48b69f73a154001ae726ea4b17c7918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ie54105e2d3a4232a63c5371c34a6630" minOccurs="0"/>
                <xsd:element ref="ns2:jd0a0bba19d5427f8279464b375e0367" minOccurs="0"/>
                <xsd:element ref="ns2:n303a79294904b1098bf5344f29431ec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da99a3-2f86-4085-8ff6-fd9874f2194a" elementFormDefault="qualified">
    <xsd:import namespace="http://schemas.microsoft.com/office/2006/documentManagement/types"/>
    <xsd:import namespace="http://schemas.microsoft.com/office/infopath/2007/PartnerControls"/>
    <xsd:element name="mb97c31730ec4fbc961c281f06f7d781" ma:index="16" nillable="true" ma:taxonomy="true" ma:internalName="mb97c31730ec4fbc961c281f06f7d781" ma:taxonomyFieldName="Event" ma:displayName="Event" ma:readOnly="false" ma:fieldId="{6b97c317-30ec-4fbc-961c-281f06f7d781}" ma:sspId="fde11242-6e73-49c6-980c-6919cde2f27c" ma:termSetId="f4c07892-6e7c-4a1e-9532-ae754ed08b5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b21f99764724e3ba74e3dcb6be4e98c" ma:index="18" nillable="true" ma:taxonomy="true" ma:internalName="pb21f99764724e3ba74e3dcb6be4e98c" ma:taxonomyFieldName="Event_x0020_Types" ma:displayName="Event Types" ma:readOnly="false" ma:fieldId="{9b21f997-6472-4e3b-a74e-3dcb6be4e98c}" ma:sspId="fde11242-6e73-49c6-980c-6919cde2f27c" ma:termSetId="f1254f86-027c-4409-9557-4e85573add2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a2d09438f3547e9b620e662115e34a7" ma:index="20" nillable="true" ma:taxonomy="true" ma:internalName="ka2d09438f3547e9b620e662115e34a7" ma:taxonomyFieldName="Function" ma:displayName="Function" ma:readOnly="false" ma:fieldId="{4a2d0943-8f35-47e9-b620-e662115e34a7}" ma:sspId="fde11242-6e73-49c6-980c-6919cde2f27c" ma:termSetId="1be38e8c-3054-4a1e-9eea-ab3bad4fff9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2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2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28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9" nillable="true" ma:displayName="Tags" ma:internalName="MediaServiceAutoTags" ma:readOnly="true">
      <xsd:simpleType>
        <xsd:restriction base="dms:Text"/>
      </xsd:simpleType>
    </xsd:element>
    <xsd:element name="MediaServiceOCR" ma:index="3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2" nillable="true" ma:displayName="MediaServiceEventHashCode" ma:hidden="true" ma:internalName="MediaServiceEventHashCode" ma:readOnly="true">
      <xsd:simpleType>
        <xsd:restriction base="dms:Text"/>
      </xsd:simpleType>
    </xsd:element>
    <xsd:element name="ie54105e2d3a4232a63c5371c34a6630" ma:index="34" nillable="true" ma:taxonomy="true" ma:internalName="ie54105e2d3a4232a63c5371c34a6630" ma:taxonomyFieldName="Stakeholder" ma:displayName="Stakeholder" ma:default="" ma:fieldId="{2e54105e-2d3a-4232-a63c-5371c34a6630}" ma:sspId="fde11242-6e73-49c6-980c-6919cde2f27c" ma:termSetId="876bfadc-2860-426d-8e51-01217462412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d0a0bba19d5427f8279464b375e0367" ma:index="36" nillable="true" ma:taxonomy="true" ma:internalName="jd0a0bba19d5427f8279464b375e0367" ma:taxonomyFieldName="Topic" ma:displayName="Topic" ma:default="" ma:fieldId="{3d0a0bba-19d5-427f-8279-464b375e0367}" ma:sspId="fde11242-6e73-49c6-980c-6919cde2f27c" ma:termSetId="41c7ede2-9c1a-429f-a2e9-76c737bbbea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303a79294904b1098bf5344f29431ec" ma:index="38" nillable="true" ma:taxonomy="true" ma:internalName="n303a79294904b1098bf5344f29431ec" ma:taxonomyFieldName="Sponsor" ma:displayName="Sponsor" ma:default="" ma:fieldId="{7303a792-9490-4b10-98bf-5344f29431ec}" ma:sspId="fde11242-6e73-49c6-980c-6919cde2f27c" ma:termSetId="e856d352-b5ce-448f-b60f-c10825ef5bc8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8c73d0-6bbc-4c43-bf71-bdd6a3679256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hidden="true" ma:list="{831edf3a-387f-42ad-a94d-b252576f806c}" ma:internalName="TaxCatchAll" ma:readOnly="false" ma:showField="CatchAllData" ma:web="598c73d0-6bbc-4c43-bf71-bdd6a367925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831edf3a-387f-42ad-a94d-b252576f806c}" ma:internalName="TaxCatchAllLabel" ma:readOnly="true" ma:showField="CatchAllDataLabel" ma:web="598c73d0-6bbc-4c43-bf71-bdd6a367925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j8fb93fd06e04ce0a0eee17b4784196f" ma:index="12" nillable="true" ma:taxonomy="true" ma:internalName="j8fb93fd06e04ce0a0eee17b4784196f" ma:taxonomyFieldName="Month" ma:displayName="Month" ma:readOnly="false" ma:fieldId="{38fb93fd-06e0-4ce0-a0ee-e17b4784196f}" ma:sspId="fde11242-6e73-49c6-980c-6919cde2f27c" ma:termSetId="93d674fd-138a-4c5d-b264-c0eb5d48ff2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0142a050b45447ea1caf21acd747e46" ma:index="14" nillable="true" ma:taxonomy="true" ma:internalName="k0142a050b45447ea1caf21acd747e46" ma:taxonomyFieldName="Year" ma:displayName="Year" ma:readOnly="false" ma:fieldId="{40142a05-0b45-447e-a1ca-f21acd747e46}" ma:sspId="fde11242-6e73-49c6-980c-6919cde2f27c" ma:termSetId="aaffa071-a142-4ca5-b031-c794790264a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48b69f73a154001ae726ea4b17c7918" ma:index="21" ma:taxonomy="true" ma:internalName="f48b69f73a154001ae726ea4b17c7918" ma:taxonomyFieldName="Doc_x0020_Type" ma:displayName="Doc Type" ma:readOnly="false" ma:fieldId="{f48b69f7-3a15-4001-ae72-6ea4b17c7918}" ma:sspId="fde11242-6e73-49c6-980c-6919cde2f27c" ma:termSetId="34f10eaa-5417-4633-8775-0616c2ee193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2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7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LongProperties xmlns="http://schemas.microsoft.com/office/2006/metadata/longPropertie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Props1.xml><?xml version="1.0" encoding="utf-8"?>
<ds:datastoreItem xmlns:ds="http://schemas.openxmlformats.org/officeDocument/2006/customXml" ds:itemID="{C60DF444-2FC9-4774-AAA9-4D944BB734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5da99a3-2f86-4085-8ff6-fd9874f2194a"/>
    <ds:schemaRef ds:uri="598c73d0-6bbc-4c43-bf71-bdd6a367925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34F9961-F29A-4F9D-8FC2-8DF3CD70BAC8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BD265A41-FA9C-4CC8-B590-6DD2D800BA57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A67A02B5-E386-401C-B559-ECD9F5F4C0EF}">
  <ds:schemaRefs>
    <ds:schemaRef ds:uri="http://schemas.microsoft.com/office/2006/metadata/customXs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671</Words>
  <Application>Microsoft Office PowerPoint</Application>
  <PresentationFormat>On-screen Show (4:3)</PresentationFormat>
  <Paragraphs>187</Paragraphs>
  <Slides>50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Sebastian King</vt:lpstr>
      <vt:lpstr>PowerPoint Presentation</vt:lpstr>
      <vt:lpstr>PowerPoint Presentation</vt:lpstr>
      <vt:lpstr>PowerPoint Presentation</vt:lpstr>
      <vt:lpstr>Paediatric Constipation</vt:lpstr>
      <vt:lpstr>Definitions</vt:lpstr>
      <vt:lpstr>Definitions</vt:lpstr>
      <vt:lpstr>Rome IV</vt:lpstr>
      <vt:lpstr>Rome IV</vt:lpstr>
      <vt:lpstr>Rome IV Criteria</vt:lpstr>
      <vt:lpstr>How common is constipation?</vt:lpstr>
      <vt:lpstr>How common is chronic constipation?</vt:lpstr>
      <vt:lpstr>How does constipation present?</vt:lpstr>
      <vt:lpstr>How does constipation present?</vt:lpstr>
      <vt:lpstr>How does constipation present?</vt:lpstr>
      <vt:lpstr>How does constipation present?</vt:lpstr>
      <vt:lpstr>How does constipation present?</vt:lpstr>
      <vt:lpstr>How does constipation present?</vt:lpstr>
      <vt:lpstr>COVID</vt:lpstr>
      <vt:lpstr>COVID</vt:lpstr>
      <vt:lpstr>Constipation – Simple Treatments</vt:lpstr>
      <vt:lpstr>Constipation – Simple Treatments</vt:lpstr>
      <vt:lpstr>Constipation – Simple Treatments</vt:lpstr>
      <vt:lpstr>Constipation – Simple Treatments</vt:lpstr>
      <vt:lpstr>Constipation – Simple Treatments</vt:lpstr>
      <vt:lpstr>Constipation – Simple Treatments</vt:lpstr>
      <vt:lpstr>When to refer?</vt:lpstr>
      <vt:lpstr>When to refer?</vt:lpstr>
      <vt:lpstr>When to refer?</vt:lpstr>
      <vt:lpstr>When to refer?</vt:lpstr>
      <vt:lpstr>When to refer?</vt:lpstr>
      <vt:lpstr>When to refer?</vt:lpstr>
      <vt:lpstr>The role of basic investigations</vt:lpstr>
      <vt:lpstr>The role of basic investigations</vt:lpstr>
      <vt:lpstr>The role of basic investigations</vt:lpstr>
      <vt:lpstr>Constipation – Further Treatments</vt:lpstr>
      <vt:lpstr>Constipation – Further Treatments</vt:lpstr>
      <vt:lpstr>The role of further investigations</vt:lpstr>
      <vt:lpstr>PowerPoint Presentation</vt:lpstr>
      <vt:lpstr>The role of further investigations</vt:lpstr>
      <vt:lpstr>The role of further investigations</vt:lpstr>
      <vt:lpstr>Contrast enema</vt:lpstr>
      <vt:lpstr>The role of further investigations</vt:lpstr>
      <vt:lpstr>Nuclear transit study</vt:lpstr>
      <vt:lpstr>The role of interventions</vt:lpstr>
      <vt:lpstr>Appendicostomy</vt:lpstr>
      <vt:lpstr>Long-term outcomes</vt:lpstr>
      <vt:lpstr>PowerPoint Presentation</vt:lpstr>
      <vt:lpstr>PowerPoint Presentation</vt:lpstr>
      <vt:lpstr>sebastian.king@rch.org.au  www.rch.org.au/cprs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MAV - MCHN - October 2020 - Paediatric Constipation - Sebastian King - 291020</dc:title>
  <dc:creator>Sebastian King</dc:creator>
  <cp:lastModifiedBy>Sebastian King</cp:lastModifiedBy>
  <cp:revision>35</cp:revision>
  <dcterms:created xsi:type="dcterms:W3CDTF">2020-03-08T23:41:26Z</dcterms:created>
  <dcterms:modified xsi:type="dcterms:W3CDTF">2020-11-24T00:44:21Z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Year">
    <vt:lpwstr>335;#2020|e4fb3329-53af-44c8-8e00-fdf448259f1d</vt:lpwstr>
  </property>
  <property fmtid="{D5CDD505-2E9C-101B-9397-08002B2CF9AE}" pid="3" name="ka2d09438f3547e9b620e662115e34a7">
    <vt:lpwstr/>
  </property>
  <property fmtid="{D5CDD505-2E9C-101B-9397-08002B2CF9AE}" pid="4" name="j8fb93fd06e04ce0a0eee17b4784196f">
    <vt:lpwstr>10. October|fc90b493-563b-4bd6-a94b-42a6b1f640c1</vt:lpwstr>
  </property>
  <property fmtid="{D5CDD505-2E9C-101B-9397-08002B2CF9AE}" pid="5" name="k0142a050b45447ea1caf21acd747e46">
    <vt:lpwstr>2020|e4fb3329-53af-44c8-8e00-fdf448259f1d</vt:lpwstr>
  </property>
  <property fmtid="{D5CDD505-2E9C-101B-9397-08002B2CF9AE}" pid="6" name="Month">
    <vt:lpwstr>1;#10. October|fc90b493-563b-4bd6-a94b-42a6b1f640c1</vt:lpwstr>
  </property>
  <property fmtid="{D5CDD505-2E9C-101B-9397-08002B2CF9AE}" pid="7" name="ie54105e2d3a4232a63c5371c34a6630">
    <vt:lpwstr/>
  </property>
  <property fmtid="{D5CDD505-2E9C-101B-9397-08002B2CF9AE}" pid="8" name="Event Types">
    <vt:lpwstr/>
  </property>
  <property fmtid="{D5CDD505-2E9C-101B-9397-08002B2CF9AE}" pid="9" name="Function">
    <vt:lpwstr/>
  </property>
  <property fmtid="{D5CDD505-2E9C-101B-9397-08002B2CF9AE}" pid="10" name="Topic">
    <vt:lpwstr/>
  </property>
  <property fmtid="{D5CDD505-2E9C-101B-9397-08002B2CF9AE}" pid="11" name="n303a79294904b1098bf5344f29431ec">
    <vt:lpwstr/>
  </property>
  <property fmtid="{D5CDD505-2E9C-101B-9397-08002B2CF9AE}" pid="12" name="mb97c31730ec4fbc961c281f06f7d781">
    <vt:lpwstr>Maternal and Child Health Conference|ce77126e-b645-4da7-8075-f75889409961</vt:lpwstr>
  </property>
  <property fmtid="{D5CDD505-2E9C-101B-9397-08002B2CF9AE}" pid="13" name="pb21f99764724e3ba74e3dcb6be4e98c">
    <vt:lpwstr/>
  </property>
  <property fmtid="{D5CDD505-2E9C-101B-9397-08002B2CF9AE}" pid="14" name="f48b69f73a154001ae726ea4b17c7918">
    <vt:lpwstr>Presentation|f2cd3cc0-af78-460c-b246-898f1d181861</vt:lpwstr>
  </property>
  <property fmtid="{D5CDD505-2E9C-101B-9397-08002B2CF9AE}" pid="15" name="Event">
    <vt:lpwstr>149;#Maternal and Child Health Conference|ce77126e-b645-4da7-8075-f75889409961</vt:lpwstr>
  </property>
  <property fmtid="{D5CDD505-2E9C-101B-9397-08002B2CF9AE}" pid="16" name="Doc Type">
    <vt:lpwstr>17;#Presentation|f2cd3cc0-af78-460c-b246-898f1d181861</vt:lpwstr>
  </property>
  <property fmtid="{D5CDD505-2E9C-101B-9397-08002B2CF9AE}" pid="17" name="jd0a0bba19d5427f8279464b375e0367">
    <vt:lpwstr/>
  </property>
  <property fmtid="{D5CDD505-2E9C-101B-9397-08002B2CF9AE}" pid="18" name="Stakeholder">
    <vt:lpwstr/>
  </property>
  <property fmtid="{D5CDD505-2E9C-101B-9397-08002B2CF9AE}" pid="19" name="Sponsor">
    <vt:lpwstr/>
  </property>
  <property fmtid="{D5CDD505-2E9C-101B-9397-08002B2CF9AE}" pid="20" name="TaxCatchAll">
    <vt:lpwstr>335;#2020|e4fb3329-53af-44c8-8e00-fdf448259f1d;#17;#Presentation|f2cd3cc0-af78-460c-b246-898f1d181861;#149;#Maternal and Child Health Conference|ce77126e-b645-4da7-8075-f75889409961;#1;#10. October|fc90b493-563b-4bd6-a94b-42a6b1f640c1</vt:lpwstr>
  </property>
  <property fmtid="{D5CDD505-2E9C-101B-9397-08002B2CF9AE}" pid="21" name="display_urn:schemas-microsoft-com:office:office#SharedWithUsers">
    <vt:lpwstr>mavonline;MAV Learning and Events</vt:lpwstr>
  </property>
  <property fmtid="{D5CDD505-2E9C-101B-9397-08002B2CF9AE}" pid="22" name="SharedWithUsers">
    <vt:lpwstr>645;#mavonline;#233;#MAV Learning and Events</vt:lpwstr>
  </property>
</Properties>
</file>