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4"/>
  </p:sldMasterIdLst>
  <p:notesMasterIdLst>
    <p:notesMasterId r:id="rId19"/>
  </p:notesMasterIdLst>
  <p:sldIdLst>
    <p:sldId id="256" r:id="rId5"/>
    <p:sldId id="325" r:id="rId6"/>
    <p:sldId id="301" r:id="rId7"/>
    <p:sldId id="327" r:id="rId8"/>
    <p:sldId id="328" r:id="rId9"/>
    <p:sldId id="257" r:id="rId10"/>
    <p:sldId id="258" r:id="rId11"/>
    <p:sldId id="259" r:id="rId12"/>
    <p:sldId id="260" r:id="rId13"/>
    <p:sldId id="261" r:id="rId14"/>
    <p:sldId id="262" r:id="rId15"/>
    <p:sldId id="264" r:id="rId16"/>
    <p:sldId id="329"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948A80-0695-46D4-97EA-2329D3525DEF}" v="5" dt="2022-08-09T08:39:53.9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autoAdjust="0"/>
  </p:normalViewPr>
  <p:slideViewPr>
    <p:cSldViewPr snapToGrid="0">
      <p:cViewPr varScale="1">
        <p:scale>
          <a:sx n="73" d="100"/>
          <a:sy n="73" d="100"/>
        </p:scale>
        <p:origin x="821" y="62"/>
      </p:cViewPr>
      <p:guideLst/>
    </p:cSldViewPr>
  </p:slideViewPr>
  <p:outlineViewPr>
    <p:cViewPr>
      <p:scale>
        <a:sx n="33" d="100"/>
        <a:sy n="33" d="100"/>
      </p:scale>
      <p:origin x="0" y="-2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2FE10-3DD9-4D94-856E-B79EDFA64C6C}"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7C7F45C0-F17F-4056-AE29-09E55C6F67CF}">
      <dgm:prSet/>
      <dgm:spPr/>
      <dgm:t>
        <a:bodyPr/>
        <a:lstStyle/>
        <a:p>
          <a:r>
            <a:rPr lang="en-AU" dirty="0"/>
            <a:t>Flags should be added with a note to state more clearly the purpose of flag.</a:t>
          </a:r>
          <a:endParaRPr lang="en-US" dirty="0"/>
        </a:p>
      </dgm:t>
    </dgm:pt>
    <dgm:pt modelId="{A5A456C7-11FB-4A13-A196-2315E386E884}" type="parTrans" cxnId="{F65F0BC2-C547-48F2-833C-F2B58C6543A8}">
      <dgm:prSet/>
      <dgm:spPr/>
      <dgm:t>
        <a:bodyPr/>
        <a:lstStyle/>
        <a:p>
          <a:endParaRPr lang="en-US"/>
        </a:p>
      </dgm:t>
    </dgm:pt>
    <dgm:pt modelId="{18284511-7EAD-4F85-9A6E-7783C9151DB2}" type="sibTrans" cxnId="{F65F0BC2-C547-48F2-833C-F2B58C6543A8}">
      <dgm:prSet/>
      <dgm:spPr/>
      <dgm:t>
        <a:bodyPr/>
        <a:lstStyle/>
        <a:p>
          <a:endParaRPr lang="en-US"/>
        </a:p>
      </dgm:t>
    </dgm:pt>
    <dgm:pt modelId="{F67D3D9F-6FFB-4F99-AA61-F23AB78C90C2}">
      <dgm:prSet/>
      <dgm:spPr/>
      <dgm:t>
        <a:bodyPr/>
        <a:lstStyle/>
        <a:p>
          <a:r>
            <a:rPr lang="en-AU"/>
            <a:t>Flags should be reviewed and closed when risk no longer present.</a:t>
          </a:r>
          <a:endParaRPr lang="en-US"/>
        </a:p>
      </dgm:t>
    </dgm:pt>
    <dgm:pt modelId="{ABF60550-00A4-4DF2-AB9B-EB7BBA851448}" type="parTrans" cxnId="{7C0D8764-C493-41B5-97F8-84C7B7E0F4D2}">
      <dgm:prSet/>
      <dgm:spPr/>
      <dgm:t>
        <a:bodyPr/>
        <a:lstStyle/>
        <a:p>
          <a:endParaRPr lang="en-US"/>
        </a:p>
      </dgm:t>
    </dgm:pt>
    <dgm:pt modelId="{0583D567-3BE3-4EA7-BE2F-B2B7027225A1}" type="sibTrans" cxnId="{7C0D8764-C493-41B5-97F8-84C7B7E0F4D2}">
      <dgm:prSet/>
      <dgm:spPr/>
      <dgm:t>
        <a:bodyPr/>
        <a:lstStyle/>
        <a:p>
          <a:endParaRPr lang="en-US"/>
        </a:p>
      </dgm:t>
    </dgm:pt>
    <dgm:pt modelId="{BC6AE7E7-FBF1-4848-BC88-4DB41BF5884D}">
      <dgm:prSet/>
      <dgm:spPr/>
      <dgm:t>
        <a:bodyPr/>
        <a:lstStyle/>
        <a:p>
          <a:r>
            <a:rPr lang="en-AU"/>
            <a:t>Blue Flags should be added for referrals and closed when completed.</a:t>
          </a:r>
          <a:endParaRPr lang="en-US"/>
        </a:p>
      </dgm:t>
    </dgm:pt>
    <dgm:pt modelId="{472B6F1A-48FC-47F2-ABEB-91985FFF6B43}" type="parTrans" cxnId="{3363BBC4-DDB0-47C5-98C9-A8FC98EF5CB4}">
      <dgm:prSet/>
      <dgm:spPr/>
      <dgm:t>
        <a:bodyPr/>
        <a:lstStyle/>
        <a:p>
          <a:endParaRPr lang="en-US"/>
        </a:p>
      </dgm:t>
    </dgm:pt>
    <dgm:pt modelId="{4C0976A8-EC13-4833-90D9-095433C9B8DC}" type="sibTrans" cxnId="{3363BBC4-DDB0-47C5-98C9-A8FC98EF5CB4}">
      <dgm:prSet/>
      <dgm:spPr/>
      <dgm:t>
        <a:bodyPr/>
        <a:lstStyle/>
        <a:p>
          <a:endParaRPr lang="en-US"/>
        </a:p>
      </dgm:t>
    </dgm:pt>
    <dgm:pt modelId="{DC883EC0-088A-41C1-83ED-0E7FF9489A24}">
      <dgm:prSet/>
      <dgm:spPr/>
      <dgm:t>
        <a:bodyPr/>
        <a:lstStyle/>
        <a:p>
          <a:r>
            <a:rPr lang="en-AU" dirty="0"/>
            <a:t>Program flags should be closed, when closed from the Program i.e., EMCH.</a:t>
          </a:r>
          <a:endParaRPr lang="en-US" dirty="0"/>
        </a:p>
      </dgm:t>
    </dgm:pt>
    <dgm:pt modelId="{A8BE395A-6902-4F75-A796-DFD479FBF954}" type="parTrans" cxnId="{5DCB501B-2B6C-42CF-86BF-396237E74C67}">
      <dgm:prSet/>
      <dgm:spPr/>
      <dgm:t>
        <a:bodyPr/>
        <a:lstStyle/>
        <a:p>
          <a:endParaRPr lang="en-US"/>
        </a:p>
      </dgm:t>
    </dgm:pt>
    <dgm:pt modelId="{DE150327-48A5-413A-AF8A-F9FBB4DD2A3A}" type="sibTrans" cxnId="{5DCB501B-2B6C-42CF-86BF-396237E74C67}">
      <dgm:prSet/>
      <dgm:spPr/>
      <dgm:t>
        <a:bodyPr/>
        <a:lstStyle/>
        <a:p>
          <a:endParaRPr lang="en-US"/>
        </a:p>
      </dgm:t>
    </dgm:pt>
    <dgm:pt modelId="{DD976382-A341-4FA3-A6EE-1A125488E7F4}" type="pres">
      <dgm:prSet presAssocID="{4052FE10-3DD9-4D94-856E-B79EDFA64C6C}" presName="vert0" presStyleCnt="0">
        <dgm:presLayoutVars>
          <dgm:dir/>
          <dgm:animOne val="branch"/>
          <dgm:animLvl val="lvl"/>
        </dgm:presLayoutVars>
      </dgm:prSet>
      <dgm:spPr/>
    </dgm:pt>
    <dgm:pt modelId="{010D25DD-A27D-495C-8ECE-E3CE3B0C32B6}" type="pres">
      <dgm:prSet presAssocID="{7C7F45C0-F17F-4056-AE29-09E55C6F67CF}" presName="thickLine" presStyleLbl="alignNode1" presStyleIdx="0" presStyleCnt="4"/>
      <dgm:spPr/>
    </dgm:pt>
    <dgm:pt modelId="{E19CC3BF-5943-405A-A574-1671C874FEB3}" type="pres">
      <dgm:prSet presAssocID="{7C7F45C0-F17F-4056-AE29-09E55C6F67CF}" presName="horz1" presStyleCnt="0"/>
      <dgm:spPr/>
    </dgm:pt>
    <dgm:pt modelId="{DDA71700-2EC4-40CF-8C48-3B4AB62F1750}" type="pres">
      <dgm:prSet presAssocID="{7C7F45C0-F17F-4056-AE29-09E55C6F67CF}" presName="tx1" presStyleLbl="revTx" presStyleIdx="0" presStyleCnt="4"/>
      <dgm:spPr/>
    </dgm:pt>
    <dgm:pt modelId="{3FE70106-70EF-4D97-AB1D-58AEFAF81B91}" type="pres">
      <dgm:prSet presAssocID="{7C7F45C0-F17F-4056-AE29-09E55C6F67CF}" presName="vert1" presStyleCnt="0"/>
      <dgm:spPr/>
    </dgm:pt>
    <dgm:pt modelId="{4804A046-2F76-4B85-AC85-CC065ADCA144}" type="pres">
      <dgm:prSet presAssocID="{F67D3D9F-6FFB-4F99-AA61-F23AB78C90C2}" presName="thickLine" presStyleLbl="alignNode1" presStyleIdx="1" presStyleCnt="4"/>
      <dgm:spPr/>
    </dgm:pt>
    <dgm:pt modelId="{ED629143-17E0-4494-A05B-470A670160E7}" type="pres">
      <dgm:prSet presAssocID="{F67D3D9F-6FFB-4F99-AA61-F23AB78C90C2}" presName="horz1" presStyleCnt="0"/>
      <dgm:spPr/>
    </dgm:pt>
    <dgm:pt modelId="{FF085F18-CE16-4860-B8C1-9ECADB1AF4D2}" type="pres">
      <dgm:prSet presAssocID="{F67D3D9F-6FFB-4F99-AA61-F23AB78C90C2}" presName="tx1" presStyleLbl="revTx" presStyleIdx="1" presStyleCnt="4"/>
      <dgm:spPr/>
    </dgm:pt>
    <dgm:pt modelId="{8E39C796-123C-44F7-BA85-06BA9531CD4A}" type="pres">
      <dgm:prSet presAssocID="{F67D3D9F-6FFB-4F99-AA61-F23AB78C90C2}" presName="vert1" presStyleCnt="0"/>
      <dgm:spPr/>
    </dgm:pt>
    <dgm:pt modelId="{F712DDD4-4B5A-4A6C-BEAE-01DFA1031F73}" type="pres">
      <dgm:prSet presAssocID="{BC6AE7E7-FBF1-4848-BC88-4DB41BF5884D}" presName="thickLine" presStyleLbl="alignNode1" presStyleIdx="2" presStyleCnt="4"/>
      <dgm:spPr/>
    </dgm:pt>
    <dgm:pt modelId="{772817C4-4276-40EF-BC71-DB122D79B0C4}" type="pres">
      <dgm:prSet presAssocID="{BC6AE7E7-FBF1-4848-BC88-4DB41BF5884D}" presName="horz1" presStyleCnt="0"/>
      <dgm:spPr/>
    </dgm:pt>
    <dgm:pt modelId="{FBE2F80A-B914-458B-B32D-C39FE49F7CB6}" type="pres">
      <dgm:prSet presAssocID="{BC6AE7E7-FBF1-4848-BC88-4DB41BF5884D}" presName="tx1" presStyleLbl="revTx" presStyleIdx="2" presStyleCnt="4"/>
      <dgm:spPr/>
    </dgm:pt>
    <dgm:pt modelId="{D4E91260-70FA-44AF-B1A4-7C28D688B450}" type="pres">
      <dgm:prSet presAssocID="{BC6AE7E7-FBF1-4848-BC88-4DB41BF5884D}" presName="vert1" presStyleCnt="0"/>
      <dgm:spPr/>
    </dgm:pt>
    <dgm:pt modelId="{125EFA07-074B-4F36-AE56-1FFF8F1ABA05}" type="pres">
      <dgm:prSet presAssocID="{DC883EC0-088A-41C1-83ED-0E7FF9489A24}" presName="thickLine" presStyleLbl="alignNode1" presStyleIdx="3" presStyleCnt="4"/>
      <dgm:spPr/>
    </dgm:pt>
    <dgm:pt modelId="{2FB9AEE4-0821-4899-88DF-26D299D76D41}" type="pres">
      <dgm:prSet presAssocID="{DC883EC0-088A-41C1-83ED-0E7FF9489A24}" presName="horz1" presStyleCnt="0"/>
      <dgm:spPr/>
    </dgm:pt>
    <dgm:pt modelId="{3BABE52A-8609-4A91-A2E3-E583FDA64203}" type="pres">
      <dgm:prSet presAssocID="{DC883EC0-088A-41C1-83ED-0E7FF9489A24}" presName="tx1" presStyleLbl="revTx" presStyleIdx="3" presStyleCnt="4"/>
      <dgm:spPr/>
    </dgm:pt>
    <dgm:pt modelId="{CB34CE29-D78E-43B3-8BD4-C5D7E6F49E5F}" type="pres">
      <dgm:prSet presAssocID="{DC883EC0-088A-41C1-83ED-0E7FF9489A24}" presName="vert1" presStyleCnt="0"/>
      <dgm:spPr/>
    </dgm:pt>
  </dgm:ptLst>
  <dgm:cxnLst>
    <dgm:cxn modelId="{5DCB501B-2B6C-42CF-86BF-396237E74C67}" srcId="{4052FE10-3DD9-4D94-856E-B79EDFA64C6C}" destId="{DC883EC0-088A-41C1-83ED-0E7FF9489A24}" srcOrd="3" destOrd="0" parTransId="{A8BE395A-6902-4F75-A796-DFD479FBF954}" sibTransId="{DE150327-48A5-413A-AF8A-F9FBB4DD2A3A}"/>
    <dgm:cxn modelId="{3553135F-D036-41A7-8639-CA2FA25E400D}" type="presOf" srcId="{BC6AE7E7-FBF1-4848-BC88-4DB41BF5884D}" destId="{FBE2F80A-B914-458B-B32D-C39FE49F7CB6}" srcOrd="0" destOrd="0" presId="urn:microsoft.com/office/officeart/2008/layout/LinedList"/>
    <dgm:cxn modelId="{7C0D8764-C493-41B5-97F8-84C7B7E0F4D2}" srcId="{4052FE10-3DD9-4D94-856E-B79EDFA64C6C}" destId="{F67D3D9F-6FFB-4F99-AA61-F23AB78C90C2}" srcOrd="1" destOrd="0" parTransId="{ABF60550-00A4-4DF2-AB9B-EB7BBA851448}" sibTransId="{0583D567-3BE3-4EA7-BE2F-B2B7027225A1}"/>
    <dgm:cxn modelId="{358E2B77-F33B-4B13-94B8-5FF497B3B6CA}" type="presOf" srcId="{F67D3D9F-6FFB-4F99-AA61-F23AB78C90C2}" destId="{FF085F18-CE16-4860-B8C1-9ECADB1AF4D2}" srcOrd="0" destOrd="0" presId="urn:microsoft.com/office/officeart/2008/layout/LinedList"/>
    <dgm:cxn modelId="{EE99F058-017B-4824-8554-CC678689708F}" type="presOf" srcId="{4052FE10-3DD9-4D94-856E-B79EDFA64C6C}" destId="{DD976382-A341-4FA3-A6EE-1A125488E7F4}" srcOrd="0" destOrd="0" presId="urn:microsoft.com/office/officeart/2008/layout/LinedList"/>
    <dgm:cxn modelId="{F65F0BC2-C547-48F2-833C-F2B58C6543A8}" srcId="{4052FE10-3DD9-4D94-856E-B79EDFA64C6C}" destId="{7C7F45C0-F17F-4056-AE29-09E55C6F67CF}" srcOrd="0" destOrd="0" parTransId="{A5A456C7-11FB-4A13-A196-2315E386E884}" sibTransId="{18284511-7EAD-4F85-9A6E-7783C9151DB2}"/>
    <dgm:cxn modelId="{3363BBC4-DDB0-47C5-98C9-A8FC98EF5CB4}" srcId="{4052FE10-3DD9-4D94-856E-B79EDFA64C6C}" destId="{BC6AE7E7-FBF1-4848-BC88-4DB41BF5884D}" srcOrd="2" destOrd="0" parTransId="{472B6F1A-48FC-47F2-ABEB-91985FFF6B43}" sibTransId="{4C0976A8-EC13-4833-90D9-095433C9B8DC}"/>
    <dgm:cxn modelId="{706702E3-3B25-4391-9B0A-41A5F87A22D9}" type="presOf" srcId="{7C7F45C0-F17F-4056-AE29-09E55C6F67CF}" destId="{DDA71700-2EC4-40CF-8C48-3B4AB62F1750}" srcOrd="0" destOrd="0" presId="urn:microsoft.com/office/officeart/2008/layout/LinedList"/>
    <dgm:cxn modelId="{F752BFF4-EEDB-4830-BF73-8ADE785283A0}" type="presOf" srcId="{DC883EC0-088A-41C1-83ED-0E7FF9489A24}" destId="{3BABE52A-8609-4A91-A2E3-E583FDA64203}" srcOrd="0" destOrd="0" presId="urn:microsoft.com/office/officeart/2008/layout/LinedList"/>
    <dgm:cxn modelId="{3AE44BDC-50F0-4F42-B245-310D73A5A588}" type="presParOf" srcId="{DD976382-A341-4FA3-A6EE-1A125488E7F4}" destId="{010D25DD-A27D-495C-8ECE-E3CE3B0C32B6}" srcOrd="0" destOrd="0" presId="urn:microsoft.com/office/officeart/2008/layout/LinedList"/>
    <dgm:cxn modelId="{42984DD1-855A-4A5E-8B48-8488EF51B9D4}" type="presParOf" srcId="{DD976382-A341-4FA3-A6EE-1A125488E7F4}" destId="{E19CC3BF-5943-405A-A574-1671C874FEB3}" srcOrd="1" destOrd="0" presId="urn:microsoft.com/office/officeart/2008/layout/LinedList"/>
    <dgm:cxn modelId="{6047D25B-0C9F-4E8E-8E82-E2128CDDF5CE}" type="presParOf" srcId="{E19CC3BF-5943-405A-A574-1671C874FEB3}" destId="{DDA71700-2EC4-40CF-8C48-3B4AB62F1750}" srcOrd="0" destOrd="0" presId="urn:microsoft.com/office/officeart/2008/layout/LinedList"/>
    <dgm:cxn modelId="{8C7CC154-90EE-4151-ABD9-A40B5F8B69A5}" type="presParOf" srcId="{E19CC3BF-5943-405A-A574-1671C874FEB3}" destId="{3FE70106-70EF-4D97-AB1D-58AEFAF81B91}" srcOrd="1" destOrd="0" presId="urn:microsoft.com/office/officeart/2008/layout/LinedList"/>
    <dgm:cxn modelId="{9FB30832-8070-4DC7-B883-DBA5E67B7CF0}" type="presParOf" srcId="{DD976382-A341-4FA3-A6EE-1A125488E7F4}" destId="{4804A046-2F76-4B85-AC85-CC065ADCA144}" srcOrd="2" destOrd="0" presId="urn:microsoft.com/office/officeart/2008/layout/LinedList"/>
    <dgm:cxn modelId="{3DDAEF48-5F05-40D1-B77A-B2B0B4C60C79}" type="presParOf" srcId="{DD976382-A341-4FA3-A6EE-1A125488E7F4}" destId="{ED629143-17E0-4494-A05B-470A670160E7}" srcOrd="3" destOrd="0" presId="urn:microsoft.com/office/officeart/2008/layout/LinedList"/>
    <dgm:cxn modelId="{21BA71C5-A6A2-41DE-9A02-64490D3F5811}" type="presParOf" srcId="{ED629143-17E0-4494-A05B-470A670160E7}" destId="{FF085F18-CE16-4860-B8C1-9ECADB1AF4D2}" srcOrd="0" destOrd="0" presId="urn:microsoft.com/office/officeart/2008/layout/LinedList"/>
    <dgm:cxn modelId="{025410FA-0787-4180-A20C-86CC6B73D369}" type="presParOf" srcId="{ED629143-17E0-4494-A05B-470A670160E7}" destId="{8E39C796-123C-44F7-BA85-06BA9531CD4A}" srcOrd="1" destOrd="0" presId="urn:microsoft.com/office/officeart/2008/layout/LinedList"/>
    <dgm:cxn modelId="{0598D132-D373-43BC-B405-06886FAC6C9F}" type="presParOf" srcId="{DD976382-A341-4FA3-A6EE-1A125488E7F4}" destId="{F712DDD4-4B5A-4A6C-BEAE-01DFA1031F73}" srcOrd="4" destOrd="0" presId="urn:microsoft.com/office/officeart/2008/layout/LinedList"/>
    <dgm:cxn modelId="{ECD3835C-2A92-4646-9D4D-323F3518C977}" type="presParOf" srcId="{DD976382-A341-4FA3-A6EE-1A125488E7F4}" destId="{772817C4-4276-40EF-BC71-DB122D79B0C4}" srcOrd="5" destOrd="0" presId="urn:microsoft.com/office/officeart/2008/layout/LinedList"/>
    <dgm:cxn modelId="{A5FAC471-B11B-4BD8-8320-B2693CE7BE0C}" type="presParOf" srcId="{772817C4-4276-40EF-BC71-DB122D79B0C4}" destId="{FBE2F80A-B914-458B-B32D-C39FE49F7CB6}" srcOrd="0" destOrd="0" presId="urn:microsoft.com/office/officeart/2008/layout/LinedList"/>
    <dgm:cxn modelId="{A2FA8ECF-7CBD-4BF1-A636-8029C21A1117}" type="presParOf" srcId="{772817C4-4276-40EF-BC71-DB122D79B0C4}" destId="{D4E91260-70FA-44AF-B1A4-7C28D688B450}" srcOrd="1" destOrd="0" presId="urn:microsoft.com/office/officeart/2008/layout/LinedList"/>
    <dgm:cxn modelId="{5945A9CD-A62A-40AE-AC93-16A057351BEA}" type="presParOf" srcId="{DD976382-A341-4FA3-A6EE-1A125488E7F4}" destId="{125EFA07-074B-4F36-AE56-1FFF8F1ABA05}" srcOrd="6" destOrd="0" presId="urn:microsoft.com/office/officeart/2008/layout/LinedList"/>
    <dgm:cxn modelId="{A8B14EC5-749F-4E63-8B41-8DE09261D45E}" type="presParOf" srcId="{DD976382-A341-4FA3-A6EE-1A125488E7F4}" destId="{2FB9AEE4-0821-4899-88DF-26D299D76D41}" srcOrd="7" destOrd="0" presId="urn:microsoft.com/office/officeart/2008/layout/LinedList"/>
    <dgm:cxn modelId="{66922B14-E13E-41FE-8836-5607EC874A31}" type="presParOf" srcId="{2FB9AEE4-0821-4899-88DF-26D299D76D41}" destId="{3BABE52A-8609-4A91-A2E3-E583FDA64203}" srcOrd="0" destOrd="0" presId="urn:microsoft.com/office/officeart/2008/layout/LinedList"/>
    <dgm:cxn modelId="{5C300C80-7EFA-4DCA-9571-A251CDE3E134}" type="presParOf" srcId="{2FB9AEE4-0821-4899-88DF-26D299D76D41}" destId="{CB34CE29-D78E-43B3-8BD4-C5D7E6F49E5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D25DD-A27D-495C-8ECE-E3CE3B0C32B6}">
      <dsp:nvSpPr>
        <dsp:cNvPr id="0" name=""/>
        <dsp:cNvSpPr/>
      </dsp:nvSpPr>
      <dsp:spPr>
        <a:xfrm>
          <a:off x="0" y="0"/>
          <a:ext cx="9618133" cy="0"/>
        </a:xfrm>
        <a:prstGeom prst="line">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71700-2EC4-40CF-8C48-3B4AB62F1750}">
      <dsp:nvSpPr>
        <dsp:cNvPr id="0" name=""/>
        <dsp:cNvSpPr/>
      </dsp:nvSpPr>
      <dsp:spPr>
        <a:xfrm>
          <a:off x="0" y="0"/>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AU" sz="2900" kern="1200" dirty="0"/>
            <a:t>Flags should be added with a note to state more clearly the purpose of flag.</a:t>
          </a:r>
          <a:endParaRPr lang="en-US" sz="2900" kern="1200" dirty="0"/>
        </a:p>
      </dsp:txBody>
      <dsp:txXfrm>
        <a:off x="0" y="0"/>
        <a:ext cx="9618133" cy="1023370"/>
      </dsp:txXfrm>
    </dsp:sp>
    <dsp:sp modelId="{4804A046-2F76-4B85-AC85-CC065ADCA144}">
      <dsp:nvSpPr>
        <dsp:cNvPr id="0" name=""/>
        <dsp:cNvSpPr/>
      </dsp:nvSpPr>
      <dsp:spPr>
        <a:xfrm>
          <a:off x="0" y="1023370"/>
          <a:ext cx="9618133" cy="0"/>
        </a:xfrm>
        <a:prstGeom prst="line">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085F18-CE16-4860-B8C1-9ECADB1AF4D2}">
      <dsp:nvSpPr>
        <dsp:cNvPr id="0" name=""/>
        <dsp:cNvSpPr/>
      </dsp:nvSpPr>
      <dsp:spPr>
        <a:xfrm>
          <a:off x="0" y="1023370"/>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AU" sz="2900" kern="1200"/>
            <a:t>Flags should be reviewed and closed when risk no longer present.</a:t>
          </a:r>
          <a:endParaRPr lang="en-US" sz="2900" kern="1200"/>
        </a:p>
      </dsp:txBody>
      <dsp:txXfrm>
        <a:off x="0" y="1023370"/>
        <a:ext cx="9618133" cy="1023370"/>
      </dsp:txXfrm>
    </dsp:sp>
    <dsp:sp modelId="{F712DDD4-4B5A-4A6C-BEAE-01DFA1031F73}">
      <dsp:nvSpPr>
        <dsp:cNvPr id="0" name=""/>
        <dsp:cNvSpPr/>
      </dsp:nvSpPr>
      <dsp:spPr>
        <a:xfrm>
          <a:off x="0" y="2046741"/>
          <a:ext cx="9618133" cy="0"/>
        </a:xfrm>
        <a:prstGeom prst="line">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2F80A-B914-458B-B32D-C39FE49F7CB6}">
      <dsp:nvSpPr>
        <dsp:cNvPr id="0" name=""/>
        <dsp:cNvSpPr/>
      </dsp:nvSpPr>
      <dsp:spPr>
        <a:xfrm>
          <a:off x="0" y="2046741"/>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AU" sz="2900" kern="1200"/>
            <a:t>Blue Flags should be added for referrals and closed when completed.</a:t>
          </a:r>
          <a:endParaRPr lang="en-US" sz="2900" kern="1200"/>
        </a:p>
      </dsp:txBody>
      <dsp:txXfrm>
        <a:off x="0" y="2046741"/>
        <a:ext cx="9618133" cy="1023370"/>
      </dsp:txXfrm>
    </dsp:sp>
    <dsp:sp modelId="{125EFA07-074B-4F36-AE56-1FFF8F1ABA05}">
      <dsp:nvSpPr>
        <dsp:cNvPr id="0" name=""/>
        <dsp:cNvSpPr/>
      </dsp:nvSpPr>
      <dsp:spPr>
        <a:xfrm>
          <a:off x="0" y="3070111"/>
          <a:ext cx="9618133" cy="0"/>
        </a:xfrm>
        <a:prstGeom prst="line">
          <a:avLst/>
        </a:prstGeom>
        <a:solidFill>
          <a:schemeClr val="dk2">
            <a:hueOff val="0"/>
            <a:satOff val="0"/>
            <a:lumOff val="0"/>
            <a:alphaOff val="0"/>
          </a:schemeClr>
        </a:solidFill>
        <a:ln w="19050"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ABE52A-8609-4A91-A2E3-E583FDA64203}">
      <dsp:nvSpPr>
        <dsp:cNvPr id="0" name=""/>
        <dsp:cNvSpPr/>
      </dsp:nvSpPr>
      <dsp:spPr>
        <a:xfrm>
          <a:off x="0" y="3070111"/>
          <a:ext cx="9618133" cy="1023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AU" sz="2900" kern="1200" dirty="0"/>
            <a:t>Program flags should be closed, when closed from the Program i.e., EMCH.</a:t>
          </a:r>
          <a:endParaRPr lang="en-US" sz="2900" kern="1200" dirty="0"/>
        </a:p>
      </dsp:txBody>
      <dsp:txXfrm>
        <a:off x="0" y="3070111"/>
        <a:ext cx="9618133" cy="102337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BE69AA-2F28-4C5E-8580-D9D54861C636}" type="datetimeFigureOut">
              <a:rPr lang="en-AU" smtClean="0"/>
              <a:t>15/11/2023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206AB-6348-4EB5-865F-508DFD273609}" type="slidenum">
              <a:rPr lang="en-AU" smtClean="0"/>
              <a:t>‹#›</a:t>
            </a:fld>
            <a:endParaRPr lang="en-AU"/>
          </a:p>
        </p:txBody>
      </p:sp>
    </p:spTree>
    <p:extLst>
      <p:ext uri="{BB962C8B-B14F-4D97-AF65-F5344CB8AC3E}">
        <p14:creationId xmlns:p14="http://schemas.microsoft.com/office/powerpoint/2010/main" val="795386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Password for </a:t>
            </a:r>
            <a:r>
              <a:rPr lang="en-AU" dirty="0" err="1"/>
              <a:t>vimeos</a:t>
            </a:r>
            <a:r>
              <a:rPr lang="en-AU" dirty="0"/>
              <a:t> = </a:t>
            </a:r>
            <a:r>
              <a:rPr lang="en-AU" dirty="0" err="1"/>
              <a:t>cdis</a:t>
            </a:r>
            <a:endParaRPr lang="en-AU" dirty="0"/>
          </a:p>
        </p:txBody>
      </p:sp>
      <p:sp>
        <p:nvSpPr>
          <p:cNvPr id="4" name="Slide Number Placeholder 3"/>
          <p:cNvSpPr>
            <a:spLocks noGrp="1"/>
          </p:cNvSpPr>
          <p:nvPr>
            <p:ph type="sldNum" sz="quarter" idx="5"/>
          </p:nvPr>
        </p:nvSpPr>
        <p:spPr/>
        <p:txBody>
          <a:bodyPr/>
          <a:lstStyle/>
          <a:p>
            <a:fld id="{65C20816-A1B1-476A-8779-38C8B2F884F5}" type="slidenum">
              <a:rPr lang="en-AU" smtClean="0"/>
              <a:t>3</a:t>
            </a:fld>
            <a:endParaRPr lang="en-AU"/>
          </a:p>
        </p:txBody>
      </p:sp>
    </p:spTree>
    <p:extLst>
      <p:ext uri="{BB962C8B-B14F-4D97-AF65-F5344CB8AC3E}">
        <p14:creationId xmlns:p14="http://schemas.microsoft.com/office/powerpoint/2010/main" val="63864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5C20816-A1B1-476A-8779-38C8B2F884F5}" type="slidenum">
              <a:rPr lang="en-AU" smtClean="0"/>
              <a:t>4</a:t>
            </a:fld>
            <a:endParaRPr lang="en-AU"/>
          </a:p>
        </p:txBody>
      </p:sp>
    </p:spTree>
    <p:extLst>
      <p:ext uri="{BB962C8B-B14F-4D97-AF65-F5344CB8AC3E}">
        <p14:creationId xmlns:p14="http://schemas.microsoft.com/office/powerpoint/2010/main" val="1897527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5C20816-A1B1-476A-8779-38C8B2F884F5}" type="slidenum">
              <a:rPr lang="en-AU" smtClean="0"/>
              <a:t>5</a:t>
            </a:fld>
            <a:endParaRPr lang="en-AU"/>
          </a:p>
        </p:txBody>
      </p:sp>
    </p:spTree>
    <p:extLst>
      <p:ext uri="{BB962C8B-B14F-4D97-AF65-F5344CB8AC3E}">
        <p14:creationId xmlns:p14="http://schemas.microsoft.com/office/powerpoint/2010/main" val="243004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41976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377967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1594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321463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0223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4168254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116487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3507359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19934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37D05-7671-4F38-BABA-1388CBF979F8}" type="datetimeFigureOut">
              <a:rPr lang="en-AU" smtClean="0"/>
              <a:t>15/11/2023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81985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837D05-7671-4F38-BABA-1388CBF979F8}" type="datetimeFigureOut">
              <a:rPr lang="en-AU" smtClean="0"/>
              <a:t>15/11/2023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482389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837D05-7671-4F38-BABA-1388CBF979F8}" type="datetimeFigureOut">
              <a:rPr lang="en-AU" smtClean="0"/>
              <a:t>15/11/2023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112035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837D05-7671-4F38-BABA-1388CBF979F8}" type="datetimeFigureOut">
              <a:rPr lang="en-AU" smtClean="0"/>
              <a:t>15/11/2023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2415697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37D05-7671-4F38-BABA-1388CBF979F8}" type="datetimeFigureOut">
              <a:rPr lang="en-AU" smtClean="0"/>
              <a:t>15/11/2023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1393569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837D05-7671-4F38-BABA-1388CBF979F8}" type="datetimeFigureOut">
              <a:rPr lang="en-AU" smtClean="0"/>
              <a:t>15/11/2023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13117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837D05-7671-4F38-BABA-1388CBF979F8}" type="datetimeFigureOut">
              <a:rPr lang="en-AU" smtClean="0"/>
              <a:t>15/11/2023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A8C35C6-0AB2-40E0-8808-C808D0A36495}" type="slidenum">
              <a:rPr lang="en-AU" smtClean="0"/>
              <a:t>‹#›</a:t>
            </a:fld>
            <a:endParaRPr lang="en-AU"/>
          </a:p>
        </p:txBody>
      </p:sp>
    </p:spTree>
    <p:extLst>
      <p:ext uri="{BB962C8B-B14F-4D97-AF65-F5344CB8AC3E}">
        <p14:creationId xmlns:p14="http://schemas.microsoft.com/office/powerpoint/2010/main" val="125954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837D05-7671-4F38-BABA-1388CBF979F8}" type="datetimeFigureOut">
              <a:rPr lang="en-AU" smtClean="0"/>
              <a:t>15/11/2023</a:t>
            </a:fld>
            <a:endParaRPr lang="en-A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A8C35C6-0AB2-40E0-8808-C808D0A36495}" type="slidenum">
              <a:rPr lang="en-AU" smtClean="0"/>
              <a:t>‹#›</a:t>
            </a:fld>
            <a:endParaRPr lang="en-AU"/>
          </a:p>
        </p:txBody>
      </p:sp>
    </p:spTree>
    <p:extLst>
      <p:ext uri="{BB962C8B-B14F-4D97-AF65-F5344CB8AC3E}">
        <p14:creationId xmlns:p14="http://schemas.microsoft.com/office/powerpoint/2010/main" val="4223306823"/>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CDISApplicationSupport@dhhs.vic.gov.a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imeo.com/43202148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BB26-8D7C-4458-BBC5-4A26991319A4}"/>
              </a:ext>
            </a:extLst>
          </p:cNvPr>
          <p:cNvSpPr>
            <a:spLocks noGrp="1"/>
          </p:cNvSpPr>
          <p:nvPr>
            <p:ph type="ctrTitle"/>
          </p:nvPr>
        </p:nvSpPr>
        <p:spPr>
          <a:xfrm>
            <a:off x="2725783" y="1152072"/>
            <a:ext cx="6259770" cy="1193968"/>
          </a:xfrm>
          <a:solidFill>
            <a:srgbClr val="FFFFFF"/>
          </a:solidFill>
          <a:ln w="38100">
            <a:solidFill>
              <a:srgbClr val="7F7F7F"/>
            </a:solidFill>
            <a:miter lim="800000"/>
          </a:ln>
        </p:spPr>
        <p:txBody>
          <a:bodyPr vert="horz" lIns="91440" tIns="45720" rIns="91440" bIns="45720" rtlCol="0" anchor="ctr">
            <a:normAutofit/>
          </a:bodyPr>
          <a:lstStyle/>
          <a:p>
            <a:pPr algn="ctr"/>
            <a:r>
              <a:rPr lang="en-US" sz="3600" kern="1200" dirty="0">
                <a:solidFill>
                  <a:srgbClr val="3F3F3F"/>
                </a:solidFill>
                <a:latin typeface="+mj-lt"/>
                <a:ea typeface="+mj-ea"/>
                <a:cs typeface="+mj-cs"/>
              </a:rPr>
              <a:t>CDIS House Keeping</a:t>
            </a:r>
          </a:p>
        </p:txBody>
      </p:sp>
      <p:sp>
        <p:nvSpPr>
          <p:cNvPr id="3" name="Subtitle 2">
            <a:extLst>
              <a:ext uri="{FF2B5EF4-FFF2-40B4-BE49-F238E27FC236}">
                <a16:creationId xmlns:a16="http://schemas.microsoft.com/office/drawing/2014/main" id="{C586DD74-C8FB-4C80-AF73-04A59386B2EF}"/>
              </a:ext>
            </a:extLst>
          </p:cNvPr>
          <p:cNvSpPr>
            <a:spLocks noGrp="1"/>
          </p:cNvSpPr>
          <p:nvPr>
            <p:ph type="subTitle" idx="1"/>
          </p:nvPr>
        </p:nvSpPr>
        <p:spPr>
          <a:xfrm>
            <a:off x="1476915" y="2888250"/>
            <a:ext cx="8433439" cy="2959777"/>
          </a:xfrm>
        </p:spPr>
        <p:txBody>
          <a:bodyPr vert="horz" lIns="91440" tIns="45720" rIns="91440" bIns="45720" rtlCol="0" anchor="t">
            <a:normAutofit/>
          </a:bodyPr>
          <a:lstStyle/>
          <a:p>
            <a:pPr algn="ctr"/>
            <a:r>
              <a:rPr lang="en-US" sz="2000" dirty="0">
                <a:latin typeface="+mn-lt"/>
                <a:ea typeface="+mn-ea"/>
                <a:cs typeface="+mn-cs"/>
              </a:rPr>
              <a:t>Child Development Information System (CDIS)</a:t>
            </a:r>
          </a:p>
          <a:p>
            <a:pPr algn="ctr"/>
            <a:r>
              <a:rPr lang="en-US" sz="2000" dirty="0"/>
              <a:t>CDIS Users Group  (Clinical) </a:t>
            </a:r>
          </a:p>
          <a:p>
            <a:pPr algn="ctr"/>
            <a:r>
              <a:rPr lang="en-US" sz="2000" dirty="0"/>
              <a:t>Monday 25</a:t>
            </a:r>
            <a:r>
              <a:rPr lang="en-US" sz="2000" baseline="30000" dirty="0"/>
              <a:t>th</a:t>
            </a:r>
            <a:r>
              <a:rPr lang="en-US" sz="2000" dirty="0"/>
              <a:t> July 8:30 am – 9:30 am</a:t>
            </a:r>
          </a:p>
          <a:p>
            <a:pPr indent="-228600" algn="l">
              <a:buFont typeface="Arial" panose="020B0604020202020204" pitchFamily="34" charset="0"/>
              <a:buChar char="•"/>
            </a:pPr>
            <a:endParaRPr lang="en-US" sz="2000" dirty="0"/>
          </a:p>
        </p:txBody>
      </p:sp>
      <p:sp>
        <p:nvSpPr>
          <p:cNvPr id="6" name="Title 1">
            <a:extLst>
              <a:ext uri="{FF2B5EF4-FFF2-40B4-BE49-F238E27FC236}">
                <a16:creationId xmlns:a16="http://schemas.microsoft.com/office/drawing/2014/main" id="{8CAC90DD-A6AD-4D63-8FAD-DB410118650E}"/>
              </a:ext>
            </a:extLst>
          </p:cNvPr>
          <p:cNvSpPr txBox="1">
            <a:spLocks/>
          </p:cNvSpPr>
          <p:nvPr/>
        </p:nvSpPr>
        <p:spPr>
          <a:xfrm>
            <a:off x="6417731" y="2888250"/>
            <a:ext cx="4292594" cy="295977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indent="-228600" algn="l">
              <a:spcAft>
                <a:spcPts val="600"/>
              </a:spcAft>
              <a:buFont typeface="Arial" panose="020B0604020202020204" pitchFamily="34" charset="0"/>
              <a:buChar char="•"/>
            </a:pPr>
            <a:endParaRPr lang="en-US" sz="2000" dirty="0">
              <a:latin typeface="+mn-lt"/>
              <a:ea typeface="+mn-ea"/>
              <a:cs typeface="+mn-cs"/>
            </a:endParaRPr>
          </a:p>
        </p:txBody>
      </p:sp>
    </p:spTree>
    <p:extLst>
      <p:ext uri="{BB962C8B-B14F-4D97-AF65-F5344CB8AC3E}">
        <p14:creationId xmlns:p14="http://schemas.microsoft.com/office/powerpoint/2010/main" val="37255758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D39AB-EE5A-4FD2-8F4C-554E2C2863E2}"/>
              </a:ext>
            </a:extLst>
          </p:cNvPr>
          <p:cNvSpPr>
            <a:spLocks noGrp="1"/>
          </p:cNvSpPr>
          <p:nvPr>
            <p:ph type="title"/>
          </p:nvPr>
        </p:nvSpPr>
        <p:spPr/>
        <p:txBody>
          <a:bodyPr>
            <a:normAutofit/>
          </a:bodyPr>
          <a:lstStyle/>
          <a:p>
            <a:r>
              <a:rPr lang="en-AU" sz="5400">
                <a:latin typeface="+mn-lt"/>
                <a:ea typeface="+mn-ea"/>
                <a:cs typeface="+mn-cs"/>
              </a:rPr>
              <a:t>Address</a:t>
            </a:r>
          </a:p>
        </p:txBody>
      </p:sp>
      <p:sp>
        <p:nvSpPr>
          <p:cNvPr id="3" name="Content Placeholder 2">
            <a:extLst>
              <a:ext uri="{FF2B5EF4-FFF2-40B4-BE49-F238E27FC236}">
                <a16:creationId xmlns:a16="http://schemas.microsoft.com/office/drawing/2014/main" id="{8F1F5763-BC8A-4AC4-9748-25C93ABB1470}"/>
              </a:ext>
            </a:extLst>
          </p:cNvPr>
          <p:cNvSpPr>
            <a:spLocks noGrp="1"/>
          </p:cNvSpPr>
          <p:nvPr>
            <p:ph idx="1"/>
          </p:nvPr>
        </p:nvSpPr>
        <p:spPr>
          <a:xfrm>
            <a:off x="838200" y="1929384"/>
            <a:ext cx="10515600" cy="4251960"/>
          </a:xfrm>
        </p:spPr>
        <p:txBody>
          <a:bodyPr>
            <a:normAutofit/>
          </a:bodyPr>
          <a:lstStyle/>
          <a:p>
            <a:r>
              <a:rPr lang="en-AU" sz="2200"/>
              <a:t>To ensure integrity of Date in the CDIS record.</a:t>
            </a:r>
          </a:p>
          <a:p>
            <a:r>
              <a:rPr lang="en-AU" sz="2200"/>
              <a:t>Should ask at consult, are you still at the same address and check </a:t>
            </a:r>
          </a:p>
          <a:p>
            <a:r>
              <a:rPr lang="en-AU" sz="2200"/>
              <a:t>If address needs updating go to Client Details&gt;Client addresses.</a:t>
            </a:r>
          </a:p>
          <a:p>
            <a:r>
              <a:rPr lang="en-AU" sz="2200"/>
              <a:t>When you have update the address – DO NOT tick to update the other family members records, as this deletes the last address in the record. Each record needs to be updated individually. </a:t>
            </a:r>
          </a:p>
        </p:txBody>
      </p:sp>
    </p:spTree>
    <p:extLst>
      <p:ext uri="{BB962C8B-B14F-4D97-AF65-F5344CB8AC3E}">
        <p14:creationId xmlns:p14="http://schemas.microsoft.com/office/powerpoint/2010/main" val="355119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61382-7A4A-457E-86B5-B74F20DCF42E}"/>
              </a:ext>
            </a:extLst>
          </p:cNvPr>
          <p:cNvSpPr>
            <a:spLocks noGrp="1"/>
          </p:cNvSpPr>
          <p:nvPr>
            <p:ph type="title"/>
          </p:nvPr>
        </p:nvSpPr>
        <p:spPr/>
        <p:txBody>
          <a:bodyPr>
            <a:normAutofit/>
          </a:bodyPr>
          <a:lstStyle/>
          <a:p>
            <a:r>
              <a:rPr lang="en-AU" dirty="0">
                <a:solidFill>
                  <a:schemeClr val="accent2"/>
                </a:solidFill>
                <a:latin typeface="+mn-lt"/>
                <a:ea typeface="+mn-ea"/>
                <a:cs typeface="+mn-cs"/>
              </a:rPr>
              <a:t>Remember the Importance of </a:t>
            </a:r>
          </a:p>
        </p:txBody>
      </p:sp>
      <p:sp>
        <p:nvSpPr>
          <p:cNvPr id="3" name="Content Placeholder 2">
            <a:extLst>
              <a:ext uri="{FF2B5EF4-FFF2-40B4-BE49-F238E27FC236}">
                <a16:creationId xmlns:a16="http://schemas.microsoft.com/office/drawing/2014/main" id="{A276EEA4-127D-47E8-A5F1-D19BE2D7AAB9}"/>
              </a:ext>
            </a:extLst>
          </p:cNvPr>
          <p:cNvSpPr>
            <a:spLocks noGrp="1"/>
          </p:cNvSpPr>
          <p:nvPr>
            <p:ph idx="1"/>
          </p:nvPr>
        </p:nvSpPr>
        <p:spPr/>
        <p:txBody>
          <a:bodyPr>
            <a:normAutofit/>
          </a:bodyPr>
          <a:lstStyle/>
          <a:p>
            <a:r>
              <a:rPr lang="en-AU" dirty="0"/>
              <a:t>When adding;</a:t>
            </a:r>
          </a:p>
          <a:p>
            <a:pPr lvl="1"/>
            <a:r>
              <a:rPr lang="en-AU" dirty="0"/>
              <a:t> 	Counselling </a:t>
            </a:r>
          </a:p>
          <a:p>
            <a:pPr lvl="1"/>
            <a:r>
              <a:rPr lang="en-AU" dirty="0"/>
              <a:t>	Additional needs</a:t>
            </a:r>
          </a:p>
          <a:p>
            <a:pPr lvl="1"/>
            <a:r>
              <a:rPr lang="en-AU" dirty="0"/>
              <a:t>	Referral reasons</a:t>
            </a:r>
          </a:p>
          <a:p>
            <a:pPr marL="0" indent="0">
              <a:buNone/>
            </a:pPr>
            <a:r>
              <a:rPr lang="en-AU" dirty="0"/>
              <a:t>MCH nurse must always click on the Green </a:t>
            </a:r>
          </a:p>
          <a:p>
            <a:pPr marL="0" indent="0">
              <a:buNone/>
            </a:pPr>
            <a:r>
              <a:rPr lang="en-AU" dirty="0"/>
              <a:t>Otherwise the details/notes will not be added to the CDIS record</a:t>
            </a:r>
          </a:p>
          <a:p>
            <a:pPr marL="0" indent="0">
              <a:buNone/>
            </a:pPr>
            <a:r>
              <a:rPr lang="en-AU" dirty="0"/>
              <a:t>and Referrals will not be correctly completed.</a:t>
            </a:r>
          </a:p>
          <a:p>
            <a:pPr marL="0" indent="0">
              <a:buNone/>
            </a:pPr>
            <a:r>
              <a:rPr lang="en-AU" dirty="0"/>
              <a:t>There is no fail safe that stops you from proceeding without clicking the green        button</a:t>
            </a:r>
          </a:p>
        </p:txBody>
      </p:sp>
      <p:pic>
        <p:nvPicPr>
          <p:cNvPr id="5" name="Picture 4">
            <a:extLst>
              <a:ext uri="{FF2B5EF4-FFF2-40B4-BE49-F238E27FC236}">
                <a16:creationId xmlns:a16="http://schemas.microsoft.com/office/drawing/2014/main" id="{C3B59B12-46A1-4DBB-9463-F83E90BD25C7}"/>
              </a:ext>
            </a:extLst>
          </p:cNvPr>
          <p:cNvPicPr>
            <a:picLocks noChangeAspect="1"/>
          </p:cNvPicPr>
          <p:nvPr/>
        </p:nvPicPr>
        <p:blipFill>
          <a:blip r:embed="rId2"/>
          <a:stretch>
            <a:fillRect/>
          </a:stretch>
        </p:blipFill>
        <p:spPr>
          <a:xfrm>
            <a:off x="8144264" y="557948"/>
            <a:ext cx="2037426" cy="1055095"/>
          </a:xfrm>
          <a:prstGeom prst="rect">
            <a:avLst/>
          </a:prstGeom>
        </p:spPr>
      </p:pic>
      <p:sp>
        <p:nvSpPr>
          <p:cNvPr id="6" name="Plus Sign 5">
            <a:extLst>
              <a:ext uri="{FF2B5EF4-FFF2-40B4-BE49-F238E27FC236}">
                <a16:creationId xmlns:a16="http://schemas.microsoft.com/office/drawing/2014/main" id="{DAD08CC5-3925-4168-BE35-A83C269EB7C0}"/>
              </a:ext>
            </a:extLst>
          </p:cNvPr>
          <p:cNvSpPr/>
          <p:nvPr/>
        </p:nvSpPr>
        <p:spPr>
          <a:xfrm>
            <a:off x="7368854" y="3190241"/>
            <a:ext cx="891226" cy="985520"/>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a:p>
        </p:txBody>
      </p:sp>
      <p:pic>
        <p:nvPicPr>
          <p:cNvPr id="7" name="Picture 6">
            <a:extLst>
              <a:ext uri="{FF2B5EF4-FFF2-40B4-BE49-F238E27FC236}">
                <a16:creationId xmlns:a16="http://schemas.microsoft.com/office/drawing/2014/main" id="{95EA85D1-3830-42E5-9A8C-D4970816AC9A}"/>
              </a:ext>
            </a:extLst>
          </p:cNvPr>
          <p:cNvPicPr>
            <a:picLocks noChangeAspect="1"/>
          </p:cNvPicPr>
          <p:nvPr/>
        </p:nvPicPr>
        <p:blipFill>
          <a:blip r:embed="rId3"/>
          <a:stretch>
            <a:fillRect/>
          </a:stretch>
        </p:blipFill>
        <p:spPr>
          <a:xfrm>
            <a:off x="1889760" y="5427504"/>
            <a:ext cx="458124" cy="503936"/>
          </a:xfrm>
          <a:prstGeom prst="rect">
            <a:avLst/>
          </a:prstGeom>
        </p:spPr>
      </p:pic>
    </p:spTree>
    <p:extLst>
      <p:ext uri="{BB962C8B-B14F-4D97-AF65-F5344CB8AC3E}">
        <p14:creationId xmlns:p14="http://schemas.microsoft.com/office/powerpoint/2010/main" val="329898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D020-D43F-4D55-90B5-86D07ECB9A33}"/>
              </a:ext>
            </a:extLst>
          </p:cNvPr>
          <p:cNvSpPr>
            <a:spLocks noGrp="1"/>
          </p:cNvSpPr>
          <p:nvPr>
            <p:ph type="title"/>
          </p:nvPr>
        </p:nvSpPr>
        <p:spPr/>
        <p:txBody>
          <a:bodyPr>
            <a:normAutofit/>
          </a:bodyPr>
          <a:lstStyle/>
          <a:p>
            <a:r>
              <a:rPr lang="en-AU" sz="5400">
                <a:latin typeface="+mn-lt"/>
                <a:ea typeface="+mn-ea"/>
                <a:cs typeface="+mn-cs"/>
              </a:rPr>
              <a:t>Referrals</a:t>
            </a:r>
          </a:p>
        </p:txBody>
      </p:sp>
      <p:sp>
        <p:nvSpPr>
          <p:cNvPr id="13" name="Content Placeholder 2">
            <a:extLst>
              <a:ext uri="{FF2B5EF4-FFF2-40B4-BE49-F238E27FC236}">
                <a16:creationId xmlns:a16="http://schemas.microsoft.com/office/drawing/2014/main" id="{84A9E9A4-5841-41AF-B6FF-DF695DA237E6}"/>
              </a:ext>
            </a:extLst>
          </p:cNvPr>
          <p:cNvSpPr>
            <a:spLocks noGrp="1"/>
          </p:cNvSpPr>
          <p:nvPr>
            <p:ph idx="1"/>
          </p:nvPr>
        </p:nvSpPr>
        <p:spPr>
          <a:xfrm>
            <a:off x="838200" y="1929384"/>
            <a:ext cx="10515600" cy="4251960"/>
          </a:xfrm>
        </p:spPr>
        <p:txBody>
          <a:bodyPr>
            <a:normAutofit/>
          </a:bodyPr>
          <a:lstStyle/>
          <a:p>
            <a:r>
              <a:rPr lang="en-AU" sz="2200" dirty="0"/>
              <a:t>Do not add any new service providers into CDIS for referrals</a:t>
            </a:r>
          </a:p>
          <a:p>
            <a:r>
              <a:rPr lang="en-AU" sz="2200" dirty="0"/>
              <a:t>When searching for a referrer</a:t>
            </a:r>
          </a:p>
          <a:p>
            <a:r>
              <a:rPr lang="en-AU" sz="2200" dirty="0"/>
              <a:t>Under </a:t>
            </a:r>
            <a:r>
              <a:rPr lang="en-AU" sz="2200"/>
              <a:t>Organisation enter </a:t>
            </a:r>
            <a:r>
              <a:rPr lang="en-AU" sz="2200" dirty="0"/>
              <a:t>“generic” click search </a:t>
            </a:r>
          </a:p>
          <a:p>
            <a:r>
              <a:rPr lang="en-AU" sz="2200" dirty="0"/>
              <a:t>A list of generic referral types will appear and choose one of these.</a:t>
            </a:r>
          </a:p>
          <a:p>
            <a:r>
              <a:rPr lang="en-AU" sz="2200" dirty="0"/>
              <a:t>External referral should still be completed in CDIS, if the agency has their own referral form. State in text box</a:t>
            </a:r>
          </a:p>
          <a:p>
            <a:r>
              <a:rPr lang="en-AU" sz="2200" dirty="0"/>
              <a:t>i.e. “See attached referral to Community Health – Speech.”</a:t>
            </a:r>
          </a:p>
          <a:p>
            <a:r>
              <a:rPr lang="en-AU" sz="2200" dirty="0"/>
              <a:t>Referral status should be updated in clients referral screen to active once submitted and then completed once acknowledged (or declined if notified by service) </a:t>
            </a:r>
          </a:p>
        </p:txBody>
      </p:sp>
    </p:spTree>
    <p:extLst>
      <p:ext uri="{BB962C8B-B14F-4D97-AF65-F5344CB8AC3E}">
        <p14:creationId xmlns:p14="http://schemas.microsoft.com/office/powerpoint/2010/main" val="153800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D020-D43F-4D55-90B5-86D07ECB9A33}"/>
              </a:ext>
            </a:extLst>
          </p:cNvPr>
          <p:cNvSpPr>
            <a:spLocks noGrp="1"/>
          </p:cNvSpPr>
          <p:nvPr>
            <p:ph type="title"/>
          </p:nvPr>
        </p:nvSpPr>
        <p:spPr>
          <a:xfrm>
            <a:off x="551873" y="209503"/>
            <a:ext cx="10515600" cy="1025669"/>
          </a:xfrm>
        </p:spPr>
        <p:txBody>
          <a:bodyPr/>
          <a:lstStyle/>
          <a:p>
            <a:r>
              <a:rPr lang="en-AU" dirty="0">
                <a:solidFill>
                  <a:schemeClr val="accent2"/>
                </a:solidFill>
                <a:latin typeface="+mn-lt"/>
                <a:ea typeface="+mn-ea"/>
                <a:cs typeface="+mn-cs"/>
              </a:rPr>
              <a:t>Generic Referrals</a:t>
            </a:r>
          </a:p>
        </p:txBody>
      </p:sp>
      <p:pic>
        <p:nvPicPr>
          <p:cNvPr id="10" name="Picture 9">
            <a:extLst>
              <a:ext uri="{FF2B5EF4-FFF2-40B4-BE49-F238E27FC236}">
                <a16:creationId xmlns:a16="http://schemas.microsoft.com/office/drawing/2014/main" id="{345F5D56-CE77-450C-AE20-5EA2017B17DE}"/>
              </a:ext>
            </a:extLst>
          </p:cNvPr>
          <p:cNvPicPr>
            <a:picLocks noChangeAspect="1"/>
          </p:cNvPicPr>
          <p:nvPr/>
        </p:nvPicPr>
        <p:blipFill>
          <a:blip r:embed="rId2"/>
          <a:stretch>
            <a:fillRect/>
          </a:stretch>
        </p:blipFill>
        <p:spPr>
          <a:xfrm>
            <a:off x="548842" y="939376"/>
            <a:ext cx="6003636" cy="5148928"/>
          </a:xfrm>
          <a:prstGeom prst="rect">
            <a:avLst/>
          </a:prstGeom>
        </p:spPr>
      </p:pic>
      <p:pic>
        <p:nvPicPr>
          <p:cNvPr id="14" name="Picture 13">
            <a:extLst>
              <a:ext uri="{FF2B5EF4-FFF2-40B4-BE49-F238E27FC236}">
                <a16:creationId xmlns:a16="http://schemas.microsoft.com/office/drawing/2014/main" id="{D92940FB-E293-4766-8CC2-4F8A36D91714}"/>
              </a:ext>
            </a:extLst>
          </p:cNvPr>
          <p:cNvPicPr>
            <a:picLocks noChangeAspect="1"/>
          </p:cNvPicPr>
          <p:nvPr/>
        </p:nvPicPr>
        <p:blipFill rotWithShape="1">
          <a:blip r:embed="rId3"/>
          <a:srcRect r="38299"/>
          <a:stretch/>
        </p:blipFill>
        <p:spPr>
          <a:xfrm>
            <a:off x="6411562" y="949841"/>
            <a:ext cx="4024024" cy="3424156"/>
          </a:xfrm>
          <a:prstGeom prst="rect">
            <a:avLst/>
          </a:prstGeom>
        </p:spPr>
      </p:pic>
      <p:pic>
        <p:nvPicPr>
          <p:cNvPr id="16" name="Picture 15">
            <a:extLst>
              <a:ext uri="{FF2B5EF4-FFF2-40B4-BE49-F238E27FC236}">
                <a16:creationId xmlns:a16="http://schemas.microsoft.com/office/drawing/2014/main" id="{0B62F10A-EB6D-452C-9DDE-E4839E6E9037}"/>
              </a:ext>
            </a:extLst>
          </p:cNvPr>
          <p:cNvPicPr>
            <a:picLocks noChangeAspect="1"/>
          </p:cNvPicPr>
          <p:nvPr/>
        </p:nvPicPr>
        <p:blipFill>
          <a:blip r:embed="rId4"/>
          <a:stretch>
            <a:fillRect/>
          </a:stretch>
        </p:blipFill>
        <p:spPr>
          <a:xfrm>
            <a:off x="7164573" y="3321222"/>
            <a:ext cx="4562475" cy="2819400"/>
          </a:xfrm>
          <a:prstGeom prst="rect">
            <a:avLst/>
          </a:prstGeom>
        </p:spPr>
      </p:pic>
    </p:spTree>
    <p:extLst>
      <p:ext uri="{BB962C8B-B14F-4D97-AF65-F5344CB8AC3E}">
        <p14:creationId xmlns:p14="http://schemas.microsoft.com/office/powerpoint/2010/main" val="2028783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38A05-EAE5-46D5-BC8B-31CF225D2585}"/>
              </a:ext>
            </a:extLst>
          </p:cNvPr>
          <p:cNvSpPr>
            <a:spLocks noGrp="1"/>
          </p:cNvSpPr>
          <p:nvPr>
            <p:ph type="title"/>
          </p:nvPr>
        </p:nvSpPr>
        <p:spPr>
          <a:xfrm>
            <a:off x="1286933" y="609600"/>
            <a:ext cx="10197494" cy="1099457"/>
          </a:xfrm>
        </p:spPr>
        <p:txBody>
          <a:bodyPr>
            <a:normAutofit/>
          </a:bodyPr>
          <a:lstStyle/>
          <a:p>
            <a:r>
              <a:rPr lang="en-AU">
                <a:latin typeface="+mn-lt"/>
                <a:ea typeface="+mn-ea"/>
                <a:cs typeface="+mn-cs"/>
              </a:rPr>
              <a:t>Flags</a:t>
            </a:r>
          </a:p>
        </p:txBody>
      </p:sp>
      <p:graphicFrame>
        <p:nvGraphicFramePr>
          <p:cNvPr id="5" name="Content Placeholder 2">
            <a:extLst>
              <a:ext uri="{FF2B5EF4-FFF2-40B4-BE49-F238E27FC236}">
                <a16:creationId xmlns:a16="http://schemas.microsoft.com/office/drawing/2014/main" id="{726955F4-2E26-6D66-EE2D-43A11BAD7DEF}"/>
              </a:ext>
            </a:extLst>
          </p:cNvPr>
          <p:cNvGraphicFramePr>
            <a:graphicFrameLocks noGrp="1"/>
          </p:cNvGraphicFramePr>
          <p:nvPr>
            <p:ph idx="1"/>
            <p:extLst>
              <p:ext uri="{D42A27DB-BD31-4B8C-83A1-F6EECF244321}">
                <p14:modId xmlns:p14="http://schemas.microsoft.com/office/powerpoint/2010/main" val="237565630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7667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0C91E66-260D-4952-B4F6-958AF6324999}"/>
              </a:ext>
            </a:extLst>
          </p:cNvPr>
          <p:cNvSpPr/>
          <p:nvPr/>
        </p:nvSpPr>
        <p:spPr>
          <a:xfrm>
            <a:off x="6094855" y="1261331"/>
            <a:ext cx="3497565" cy="3002662"/>
          </a:xfrm>
          <a:prstGeom prst="rect">
            <a:avLst/>
          </a:prstGeom>
        </p:spPr>
        <p:txBody>
          <a:bodyPr vert="horz" lIns="91440" tIns="45720" rIns="91440" bIns="45720" rtlCol="0" anchor="b">
            <a:normAutofit/>
          </a:bodyPr>
          <a:lstStyle/>
          <a:p>
            <a:pPr>
              <a:spcBef>
                <a:spcPct val="0"/>
              </a:spcBef>
              <a:spcAft>
                <a:spcPts val="600"/>
              </a:spcAft>
            </a:pPr>
            <a:endParaRPr lang="en-US" sz="4400" kern="1200" dirty="0">
              <a:solidFill>
                <a:schemeClr val="accent1"/>
              </a:solidFill>
              <a:latin typeface="+mj-lt"/>
              <a:ea typeface="+mj-ea"/>
              <a:cs typeface="+mj-cs"/>
            </a:endParaRPr>
          </a:p>
        </p:txBody>
      </p:sp>
      <p:graphicFrame>
        <p:nvGraphicFramePr>
          <p:cNvPr id="2" name="Table 1">
            <a:extLst>
              <a:ext uri="{FF2B5EF4-FFF2-40B4-BE49-F238E27FC236}">
                <a16:creationId xmlns:a16="http://schemas.microsoft.com/office/drawing/2014/main" id="{801BE9F7-CDDD-4453-AB9B-67075E704610}"/>
              </a:ext>
            </a:extLst>
          </p:cNvPr>
          <p:cNvGraphicFramePr>
            <a:graphicFrameLocks noGrp="1"/>
          </p:cNvGraphicFramePr>
          <p:nvPr>
            <p:extLst>
              <p:ext uri="{D42A27DB-BD31-4B8C-83A1-F6EECF244321}">
                <p14:modId xmlns:p14="http://schemas.microsoft.com/office/powerpoint/2010/main" val="2232547905"/>
              </p:ext>
            </p:extLst>
          </p:nvPr>
        </p:nvGraphicFramePr>
        <p:xfrm>
          <a:off x="1151014" y="1261330"/>
          <a:ext cx="4362533" cy="4335343"/>
        </p:xfrm>
        <a:graphic>
          <a:graphicData uri="http://schemas.openxmlformats.org/drawingml/2006/table">
            <a:tbl>
              <a:tblPr firstRow="1" bandRow="1">
                <a:solidFill>
                  <a:schemeClr val="bg1">
                    <a:lumMod val="95000"/>
                  </a:schemeClr>
                </a:solidFill>
                <a:tableStyleId>{8EC20E35-A176-4012-BC5E-935CFFF8708E}</a:tableStyleId>
              </a:tblPr>
              <a:tblGrid>
                <a:gridCol w="4362533">
                  <a:extLst>
                    <a:ext uri="{9D8B030D-6E8A-4147-A177-3AD203B41FA5}">
                      <a16:colId xmlns:a16="http://schemas.microsoft.com/office/drawing/2014/main" val="1087752378"/>
                    </a:ext>
                  </a:extLst>
                </a:gridCol>
              </a:tblGrid>
              <a:tr h="355887">
                <a:tc>
                  <a:txBody>
                    <a:bodyPr/>
                    <a:lstStyle/>
                    <a:p>
                      <a:pPr>
                        <a:spcBef>
                          <a:spcPct val="0"/>
                        </a:spcBef>
                        <a:spcAft>
                          <a:spcPts val="600"/>
                        </a:spcAft>
                      </a:pPr>
                      <a:r>
                        <a:rPr lang="en-US" sz="1400" b="1" kern="1200" dirty="0">
                          <a:solidFill>
                            <a:schemeClr val="accent1"/>
                          </a:solidFill>
                          <a:latin typeface="+mn-lt"/>
                          <a:ea typeface="+mn-ea"/>
                          <a:cs typeface="+mn-cs"/>
                        </a:rPr>
                        <a:t>Contents</a:t>
                      </a:r>
                    </a:p>
                  </a:txBody>
                  <a:tcPr marL="52263" marR="86708" marT="14932" marB="111992" anchor="b">
                    <a:lnL w="12700" cmpd="sng">
                      <a:noFill/>
                    </a:lnL>
                    <a:lnR w="12700" cmpd="sng">
                      <a:noFill/>
                    </a:lnR>
                    <a:lnT w="9525" cap="flat" cmpd="sng" algn="ctr">
                      <a:noFill/>
                      <a:prstDash val="solid"/>
                    </a:lnT>
                    <a:lnB w="38100" cmpd="sng">
                      <a:noFill/>
                    </a:lnB>
                    <a:solidFill>
                      <a:schemeClr val="bg1">
                        <a:lumMod val="95000"/>
                      </a:schemeClr>
                    </a:solidFill>
                  </a:tcPr>
                </a:tc>
                <a:extLst>
                  <a:ext uri="{0D108BD9-81ED-4DB2-BD59-A6C34878D82A}">
                    <a16:rowId xmlns:a16="http://schemas.microsoft.com/office/drawing/2014/main" val="1949789130"/>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cap="none" spc="0">
                          <a:solidFill>
                            <a:schemeClr val="tx1"/>
                          </a:solidFill>
                        </a:rPr>
                        <a:t>Resources</a:t>
                      </a:r>
                    </a:p>
                  </a:txBody>
                  <a:tcPr marL="52263" marR="86708" marT="14932" marB="111992">
                    <a:lnL w="12700" cap="flat" cmpd="sng" algn="ctr">
                      <a:solidFill>
                        <a:schemeClr val="accent1"/>
                      </a:solidFill>
                      <a:prstDash val="solid"/>
                    </a:lnL>
                    <a:lnR w="12700" cmpd="sng">
                      <a:noFill/>
                      <a:prstDash val="solid"/>
                    </a:lnR>
                    <a:lnT w="38100" cmpd="sng">
                      <a:noFill/>
                    </a:lnT>
                    <a:lnB w="9525" cap="flat" cmpd="sng" algn="ctr">
                      <a:noFill/>
                      <a:prstDash val="solid"/>
                    </a:lnB>
                    <a:solidFill>
                      <a:schemeClr val="bg1">
                        <a:lumMod val="95000"/>
                      </a:schemeClr>
                    </a:solidFill>
                  </a:tcPr>
                </a:tc>
                <a:extLst>
                  <a:ext uri="{0D108BD9-81ED-4DB2-BD59-A6C34878D82A}">
                    <a16:rowId xmlns:a16="http://schemas.microsoft.com/office/drawing/2014/main" val="3801426461"/>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cap="none" spc="0">
                          <a:solidFill>
                            <a:schemeClr val="tx1"/>
                          </a:solidFill>
                        </a:rPr>
                        <a:t>Support – CDIS Users </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45266040"/>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cap="none" spc="0">
                          <a:solidFill>
                            <a:schemeClr val="tx1"/>
                          </a:solidFill>
                        </a:rPr>
                        <a:t>Support – CDIS Support Teams</a:t>
                      </a: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914043133"/>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cap="none" spc="0" dirty="0">
                          <a:solidFill>
                            <a:schemeClr val="tx1"/>
                          </a:solidFill>
                        </a:rPr>
                        <a:t>OPEN/CHANGE/CLOSE</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1214255681"/>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cap="none" spc="0">
                          <a:solidFill>
                            <a:schemeClr val="tx1"/>
                          </a:solidFill>
                        </a:rPr>
                        <a:t>When to Close Records</a:t>
                      </a: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1909694280"/>
                  </a:ext>
                </a:extLst>
              </a:tr>
              <a:tr h="3061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000" cap="none" spc="0" dirty="0">
                        <a:solidFill>
                          <a:schemeClr val="tx1"/>
                        </a:solidFill>
                        <a:highlight>
                          <a:srgbClr val="FFFF00"/>
                        </a:highlight>
                      </a:endParaRP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2188300373"/>
                  </a:ext>
                </a:extLst>
              </a:tr>
              <a:tr h="306112">
                <a:tc>
                  <a:txBody>
                    <a:bodyPr/>
                    <a:lstStyle/>
                    <a:p>
                      <a:r>
                        <a:rPr lang="en-AU" sz="1000" cap="none" spc="0" dirty="0">
                          <a:solidFill>
                            <a:schemeClr val="tx1"/>
                          </a:solidFill>
                        </a:rPr>
                        <a:t>Relationships</a:t>
                      </a: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2935456501"/>
                  </a:ext>
                </a:extLst>
              </a:tr>
              <a:tr h="306112">
                <a:tc>
                  <a:txBody>
                    <a:bodyPr/>
                    <a:lstStyle/>
                    <a:p>
                      <a:r>
                        <a:rPr lang="en-US" sz="1000" cap="none" spc="0" dirty="0">
                          <a:solidFill>
                            <a:schemeClr val="tx1"/>
                          </a:solidFill>
                        </a:rPr>
                        <a:t>Consent</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70697205"/>
                  </a:ext>
                </a:extLst>
              </a:tr>
              <a:tr h="306112">
                <a:tc>
                  <a:txBody>
                    <a:bodyPr/>
                    <a:lstStyle/>
                    <a:p>
                      <a:r>
                        <a:rPr lang="en-US" sz="1000" cap="none" spc="0">
                          <a:solidFill>
                            <a:schemeClr val="tx1"/>
                          </a:solidFill>
                        </a:rPr>
                        <a:t>Address</a:t>
                      </a:r>
                      <a:endParaRPr lang="en-AU" sz="1000" cap="none" spc="0">
                        <a:solidFill>
                          <a:schemeClr val="tx1"/>
                        </a:solidFill>
                      </a:endParaRP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731660774"/>
                  </a:ext>
                </a:extLst>
              </a:tr>
              <a:tr h="306112">
                <a:tc>
                  <a:txBody>
                    <a:bodyPr/>
                    <a:lstStyle/>
                    <a:p>
                      <a:r>
                        <a:rPr lang="en-US" sz="1000" cap="none" spc="0">
                          <a:solidFill>
                            <a:schemeClr val="tx1"/>
                          </a:solidFill>
                        </a:rPr>
                        <a:t>Remember the Importance of </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3181285209"/>
                  </a:ext>
                </a:extLst>
              </a:tr>
              <a:tr h="306112">
                <a:tc>
                  <a:txBody>
                    <a:bodyPr/>
                    <a:lstStyle/>
                    <a:p>
                      <a:r>
                        <a:rPr lang="en-AU" sz="1000" cap="none" spc="0">
                          <a:solidFill>
                            <a:schemeClr val="tx1"/>
                          </a:solidFill>
                        </a:rPr>
                        <a:t>Referrals</a:t>
                      </a:r>
                    </a:p>
                  </a:txBody>
                  <a:tcPr marL="52263" marR="86708" marT="14932" marB="111992">
                    <a:lnL w="12700" cap="flat" cmpd="sng" algn="ctr">
                      <a:solidFill>
                        <a:schemeClr val="accent1"/>
                      </a:solidFill>
                      <a:prstDash val="solid"/>
                    </a:lnL>
                    <a:lnR w="12700" cmpd="sng">
                      <a:noFill/>
                      <a:prstDash val="solid"/>
                    </a:lnR>
                    <a:lnT w="12700" cmpd="sng">
                      <a:noFill/>
                      <a:prstDash val="solid"/>
                    </a:lnT>
                    <a:lnB w="9525" cap="flat" cmpd="sng" algn="ctr">
                      <a:noFill/>
                      <a:prstDash val="solid"/>
                    </a:lnB>
                    <a:solidFill>
                      <a:schemeClr val="bg1">
                        <a:lumMod val="95000"/>
                      </a:schemeClr>
                    </a:solidFill>
                  </a:tcPr>
                </a:tc>
                <a:extLst>
                  <a:ext uri="{0D108BD9-81ED-4DB2-BD59-A6C34878D82A}">
                    <a16:rowId xmlns:a16="http://schemas.microsoft.com/office/drawing/2014/main" val="2549807948"/>
                  </a:ext>
                </a:extLst>
              </a:tr>
              <a:tr h="306112">
                <a:tc>
                  <a:txBody>
                    <a:bodyPr/>
                    <a:lstStyle/>
                    <a:p>
                      <a:r>
                        <a:rPr lang="en-AU" sz="1000" cap="none" spc="0">
                          <a:solidFill>
                            <a:schemeClr val="tx1"/>
                          </a:solidFill>
                        </a:rPr>
                        <a:t>Generic Referrals</a:t>
                      </a:r>
                    </a:p>
                  </a:txBody>
                  <a:tcPr marL="52263" marR="86708" marT="14932" marB="111992">
                    <a:lnL w="12700" cap="flat" cmpd="sng" algn="ctr">
                      <a:solidFill>
                        <a:schemeClr val="accent1"/>
                      </a:solidFill>
                      <a:prstDash val="solid"/>
                    </a:lnL>
                    <a:lnR w="12700" cmpd="sng">
                      <a:noFill/>
                      <a:prstDash val="solid"/>
                    </a:lnR>
                    <a:lnT w="9525" cap="flat" cmpd="sng" algn="ctr">
                      <a:noFill/>
                      <a:prstDash val="solid"/>
                    </a:lnT>
                    <a:lnB w="12700" cmpd="sng">
                      <a:noFill/>
                      <a:prstDash val="solid"/>
                    </a:lnB>
                    <a:solidFill>
                      <a:schemeClr val="bg1">
                        <a:lumMod val="85000"/>
                      </a:schemeClr>
                    </a:solidFill>
                  </a:tcPr>
                </a:tc>
                <a:extLst>
                  <a:ext uri="{0D108BD9-81ED-4DB2-BD59-A6C34878D82A}">
                    <a16:rowId xmlns:a16="http://schemas.microsoft.com/office/drawing/2014/main" val="490494330"/>
                  </a:ext>
                </a:extLst>
              </a:tr>
              <a:tr h="306112">
                <a:tc>
                  <a:txBody>
                    <a:bodyPr/>
                    <a:lstStyle/>
                    <a:p>
                      <a:r>
                        <a:rPr lang="en-AU" sz="1000" cap="none" spc="0" dirty="0">
                          <a:solidFill>
                            <a:schemeClr val="tx1"/>
                          </a:solidFill>
                        </a:rPr>
                        <a:t>Flags</a:t>
                      </a:r>
                    </a:p>
                  </a:txBody>
                  <a:tcPr marL="52263" marR="86708" marT="14932" marB="111992">
                    <a:lnL w="12700" cap="flat" cmpd="sng" algn="ctr">
                      <a:solidFill>
                        <a:schemeClr val="accent1"/>
                      </a:solidFill>
                      <a:prstDash val="solid"/>
                    </a:lnL>
                    <a:lnR w="12700" cmpd="sng">
                      <a:noFill/>
                      <a:prstDash val="solid"/>
                    </a:lnR>
                    <a:lnT w="12700" cmpd="sng">
                      <a:noFill/>
                      <a:prstDash val="solid"/>
                    </a:lnT>
                    <a:lnB w="12700" cmpd="sng">
                      <a:noFill/>
                      <a:prstDash val="solid"/>
                    </a:lnB>
                    <a:solidFill>
                      <a:schemeClr val="bg1">
                        <a:lumMod val="95000"/>
                      </a:schemeClr>
                    </a:solidFill>
                  </a:tcPr>
                </a:tc>
                <a:extLst>
                  <a:ext uri="{0D108BD9-81ED-4DB2-BD59-A6C34878D82A}">
                    <a16:rowId xmlns:a16="http://schemas.microsoft.com/office/drawing/2014/main" val="3146001955"/>
                  </a:ext>
                </a:extLst>
              </a:tr>
            </a:tbl>
          </a:graphicData>
        </a:graphic>
      </p:graphicFrame>
    </p:spTree>
    <p:extLst>
      <p:ext uri="{BB962C8B-B14F-4D97-AF65-F5344CB8AC3E}">
        <p14:creationId xmlns:p14="http://schemas.microsoft.com/office/powerpoint/2010/main" val="25148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59" name="Picture 5158"/>
          <p:cNvPicPr>
            <a:picLocks noChangeAspect="1"/>
          </p:cNvPicPr>
          <p:nvPr/>
        </p:nvPicPr>
        <p:blipFill rotWithShape="1">
          <a:blip r:embed="rId3"/>
          <a:srcRect b="4018"/>
          <a:stretch/>
        </p:blipFill>
        <p:spPr>
          <a:xfrm>
            <a:off x="1647826" y="1037949"/>
            <a:ext cx="8473002" cy="5182895"/>
          </a:xfrm>
          <a:prstGeom prst="rect">
            <a:avLst/>
          </a:prstGeom>
        </p:spPr>
      </p:pic>
      <p:sp>
        <p:nvSpPr>
          <p:cNvPr id="5" name="TextBox 4">
            <a:extLst>
              <a:ext uri="{FF2B5EF4-FFF2-40B4-BE49-F238E27FC236}">
                <a16:creationId xmlns:a16="http://schemas.microsoft.com/office/drawing/2014/main" id="{E864FDB5-3660-47F7-B284-DE05059503E8}"/>
              </a:ext>
            </a:extLst>
          </p:cNvPr>
          <p:cNvSpPr txBox="1"/>
          <p:nvPr/>
        </p:nvSpPr>
        <p:spPr>
          <a:xfrm>
            <a:off x="1561178" y="268508"/>
            <a:ext cx="2506840" cy="769441"/>
          </a:xfrm>
          <a:prstGeom prst="rect">
            <a:avLst/>
          </a:prstGeom>
          <a:noFill/>
        </p:spPr>
        <p:txBody>
          <a:bodyPr wrap="none" rtlCol="0">
            <a:spAutoFit/>
          </a:bodyPr>
          <a:lstStyle/>
          <a:p>
            <a:r>
              <a:rPr lang="en-AU" sz="4400" dirty="0">
                <a:solidFill>
                  <a:schemeClr val="accent2"/>
                </a:solidFill>
              </a:rPr>
              <a:t>Resources</a:t>
            </a:r>
          </a:p>
        </p:txBody>
      </p:sp>
      <p:sp>
        <p:nvSpPr>
          <p:cNvPr id="2" name="TextBox 1">
            <a:extLst>
              <a:ext uri="{FF2B5EF4-FFF2-40B4-BE49-F238E27FC236}">
                <a16:creationId xmlns:a16="http://schemas.microsoft.com/office/drawing/2014/main" id="{9D8BCC2E-97D4-40A7-812B-B34DF85D842A}"/>
              </a:ext>
            </a:extLst>
          </p:cNvPr>
          <p:cNvSpPr txBox="1"/>
          <p:nvPr/>
        </p:nvSpPr>
        <p:spPr>
          <a:xfrm>
            <a:off x="6096000" y="5448300"/>
            <a:ext cx="2333625" cy="369332"/>
          </a:xfrm>
          <a:prstGeom prst="rect">
            <a:avLst/>
          </a:prstGeom>
          <a:noFill/>
        </p:spPr>
        <p:txBody>
          <a:bodyPr wrap="square" rtlCol="0">
            <a:spAutoFit/>
          </a:bodyPr>
          <a:lstStyle/>
          <a:p>
            <a:r>
              <a:rPr lang="en-AU" dirty="0"/>
              <a:t>Vimeo password = </a:t>
            </a:r>
            <a:r>
              <a:rPr lang="en-AU" dirty="0" err="1"/>
              <a:t>cdis</a:t>
            </a:r>
            <a:endParaRPr lang="en-AU" dirty="0"/>
          </a:p>
        </p:txBody>
      </p:sp>
    </p:spTree>
    <p:extLst>
      <p:ext uri="{BB962C8B-B14F-4D97-AF65-F5344CB8AC3E}">
        <p14:creationId xmlns:p14="http://schemas.microsoft.com/office/powerpoint/2010/main" val="174083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A84213-A869-4467-B876-EEDE0D1B0343}"/>
              </a:ext>
            </a:extLst>
          </p:cNvPr>
          <p:cNvSpPr txBox="1"/>
          <p:nvPr/>
        </p:nvSpPr>
        <p:spPr>
          <a:xfrm>
            <a:off x="1097279" y="372740"/>
            <a:ext cx="5008102" cy="769441"/>
          </a:xfrm>
          <a:prstGeom prst="rect">
            <a:avLst/>
          </a:prstGeom>
          <a:noFill/>
        </p:spPr>
        <p:txBody>
          <a:bodyPr wrap="none" rtlCol="0">
            <a:spAutoFit/>
          </a:bodyPr>
          <a:lstStyle/>
          <a:p>
            <a:r>
              <a:rPr lang="en-AU" sz="4400" dirty="0">
                <a:solidFill>
                  <a:schemeClr val="accent2"/>
                </a:solidFill>
              </a:rPr>
              <a:t>Support – CDIS Users</a:t>
            </a:r>
          </a:p>
        </p:txBody>
      </p:sp>
      <p:sp>
        <p:nvSpPr>
          <p:cNvPr id="7" name="Content Placeholder 5">
            <a:extLst>
              <a:ext uri="{FF2B5EF4-FFF2-40B4-BE49-F238E27FC236}">
                <a16:creationId xmlns:a16="http://schemas.microsoft.com/office/drawing/2014/main" id="{53AB01E9-44D1-4615-89CC-4A8A8B749AE2}"/>
              </a:ext>
            </a:extLst>
          </p:cNvPr>
          <p:cNvSpPr txBox="1">
            <a:spLocks/>
          </p:cNvSpPr>
          <p:nvPr/>
        </p:nvSpPr>
        <p:spPr>
          <a:xfrm>
            <a:off x="963928" y="1439785"/>
            <a:ext cx="9475471" cy="468373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ts val="1350"/>
              </a:lnSpc>
              <a:spcAft>
                <a:spcPts val="600"/>
              </a:spcAft>
            </a:pPr>
            <a:r>
              <a:rPr lang="en-AU" sz="1800" dirty="0">
                <a:ea typeface="Times New Roman" panose="02020603050405020304" pitchFamily="18" charset="0"/>
                <a:cs typeface="Times New Roman" panose="02020603050405020304" pitchFamily="18" charset="0"/>
              </a:rPr>
              <a:t>When you are experiencing a CDIS issue / problem / question:</a:t>
            </a:r>
            <a:endParaRPr lang="en-AU" sz="1800" dirty="0">
              <a:ea typeface="Calibri" panose="020F0502020204030204" pitchFamily="34" charset="0"/>
              <a:cs typeface="Times New Roman" panose="02020603050405020304" pitchFamily="18" charset="0"/>
            </a:endParaRPr>
          </a:p>
          <a:p>
            <a:pPr marL="342900" indent="-342900">
              <a:lnSpc>
                <a:spcPts val="1350"/>
              </a:lnSpc>
              <a:spcAft>
                <a:spcPts val="600"/>
              </a:spcAft>
              <a:buFont typeface="+mj-lt"/>
              <a:buAutoNum type="arabicPeriod"/>
            </a:pPr>
            <a:r>
              <a:rPr lang="en-AU" sz="1800" dirty="0">
                <a:ea typeface="Times New Roman" panose="02020603050405020304" pitchFamily="18" charset="0"/>
                <a:cs typeface="Times New Roman" panose="02020603050405020304" pitchFamily="18" charset="0"/>
              </a:rPr>
              <a:t>Check internally with your team leader / coordinator / CDIS Champions to validate what’s happening</a:t>
            </a:r>
            <a:endParaRPr lang="en-AU" sz="1800" dirty="0">
              <a:ea typeface="Calibri" panose="020F0502020204030204" pitchFamily="34" charset="0"/>
              <a:cs typeface="Times New Roman" panose="02020603050405020304" pitchFamily="18" charset="0"/>
            </a:endParaRPr>
          </a:p>
          <a:p>
            <a:pPr marL="342900" indent="-342900">
              <a:lnSpc>
                <a:spcPts val="1350"/>
              </a:lnSpc>
              <a:spcAft>
                <a:spcPts val="600"/>
              </a:spcAft>
              <a:buFont typeface="+mj-lt"/>
              <a:buAutoNum type="arabicPeriod"/>
            </a:pPr>
            <a:r>
              <a:rPr lang="en-AU" sz="1800" dirty="0">
                <a:ea typeface="Times New Roman" panose="02020603050405020304" pitchFamily="18" charset="0"/>
                <a:cs typeface="Times New Roman" panose="02020603050405020304" pitchFamily="18" charset="0"/>
              </a:rPr>
              <a:t>Check the online resources available to you, and if you're not closer to resolution, escalate to Contact CDIS Helpdesk on 1300 856 183 or </a:t>
            </a:r>
            <a:r>
              <a:rPr lang="en-AU" sz="1800" u="sng" dirty="0">
                <a:solidFill>
                  <a:srgbClr val="0563C1"/>
                </a:solidFill>
                <a:ea typeface="Times New Roman" panose="02020603050405020304" pitchFamily="18" charset="0"/>
                <a:cs typeface="Times New Roman" panose="02020603050405020304" pitchFamily="18" charset="0"/>
                <a:hlinkClick r:id="rId3"/>
              </a:rPr>
              <a:t>CDISApplicationSupport@dhhs.vic.gov.au</a:t>
            </a:r>
            <a:r>
              <a:rPr lang="en-AU" sz="1800" u="sng" dirty="0">
                <a:solidFill>
                  <a:srgbClr val="0563C1"/>
                </a:solidFill>
                <a:ea typeface="Times New Roman" panose="02020603050405020304" pitchFamily="18" charset="0"/>
                <a:cs typeface="Times New Roman" panose="02020603050405020304" pitchFamily="18" charset="0"/>
              </a:rPr>
              <a:t> </a:t>
            </a:r>
            <a:r>
              <a:rPr lang="en-AU" sz="1800" dirty="0">
                <a:ea typeface="Times New Roman" panose="02020603050405020304" pitchFamily="18" charset="0"/>
                <a:cs typeface="Times New Roman" panose="02020603050405020304" pitchFamily="18" charset="0"/>
              </a:rPr>
              <a:t>with the following important detail</a:t>
            </a:r>
            <a:endParaRPr lang="en-AU" sz="1800" dirty="0">
              <a:ea typeface="Calibri" panose="020F0502020204030204" pitchFamily="34" charset="0"/>
              <a:cs typeface="Times New Roman" panose="02020603050405020304" pitchFamily="18" charset="0"/>
            </a:endParaRPr>
          </a:p>
          <a:p>
            <a:pPr marL="342900" indent="-342900">
              <a:lnSpc>
                <a:spcPts val="1350"/>
              </a:lnSpc>
              <a:spcAft>
                <a:spcPts val="600"/>
              </a:spcAft>
              <a:buFont typeface="+mj-lt"/>
              <a:buAutoNum type="alphaUcPeriod"/>
            </a:pPr>
            <a:r>
              <a:rPr lang="en-AU" sz="1800" dirty="0">
                <a:ea typeface="Times New Roman" panose="02020603050405020304" pitchFamily="18" charset="0"/>
                <a:cs typeface="Times New Roman" panose="02020603050405020304" pitchFamily="18" charset="0"/>
              </a:rPr>
              <a:t>In summary what is question or problem?</a:t>
            </a:r>
            <a:endParaRPr lang="en-AU" sz="1800" dirty="0">
              <a:ea typeface="Calibri" panose="020F0502020204030204" pitchFamily="34" charset="0"/>
              <a:cs typeface="Times New Roman" panose="02020603050405020304" pitchFamily="18" charset="0"/>
            </a:endParaRPr>
          </a:p>
          <a:p>
            <a:pPr marL="742950" lvl="1" indent="-285750">
              <a:lnSpc>
                <a:spcPts val="1350"/>
              </a:lnSpc>
              <a:spcAft>
                <a:spcPts val="600"/>
              </a:spcAft>
              <a:buFont typeface="Courier New" panose="02070309020205020404" pitchFamily="49" charset="0"/>
              <a:buChar char="o"/>
            </a:pPr>
            <a:r>
              <a:rPr lang="en-AU" dirty="0">
                <a:ea typeface="Times New Roman" panose="02020603050405020304" pitchFamily="18" charset="0"/>
                <a:cs typeface="Times New Roman" panose="02020603050405020304" pitchFamily="18" charset="0"/>
              </a:rPr>
              <a:t>What screen are you using / what actions are you doing in CDIS, </a:t>
            </a:r>
            <a:endParaRPr lang="en-AU" dirty="0">
              <a:ea typeface="Calibri" panose="020F0502020204030204" pitchFamily="34" charset="0"/>
              <a:cs typeface="Times New Roman" panose="02020603050405020304" pitchFamily="18" charset="0"/>
            </a:endParaRPr>
          </a:p>
          <a:p>
            <a:pPr marL="742950" lvl="1" indent="-285750">
              <a:lnSpc>
                <a:spcPts val="1350"/>
              </a:lnSpc>
              <a:spcAft>
                <a:spcPts val="600"/>
              </a:spcAft>
              <a:buFont typeface="Courier New" panose="02070309020205020404" pitchFamily="49" charset="0"/>
              <a:buChar char="o"/>
            </a:pPr>
            <a:r>
              <a:rPr lang="en-AU" dirty="0">
                <a:ea typeface="Times New Roman" panose="02020603050405020304" pitchFamily="18" charset="0"/>
                <a:cs typeface="Times New Roman" panose="02020603050405020304" pitchFamily="18" charset="0"/>
              </a:rPr>
              <a:t>What is the outcome you’re expecting?</a:t>
            </a:r>
            <a:endParaRPr lang="en-AU" dirty="0">
              <a:ea typeface="Calibri" panose="020F0502020204030204" pitchFamily="34" charset="0"/>
              <a:cs typeface="Times New Roman" panose="02020603050405020304" pitchFamily="18" charset="0"/>
            </a:endParaRPr>
          </a:p>
          <a:p>
            <a:pPr marL="742950" lvl="1" indent="-285750">
              <a:lnSpc>
                <a:spcPts val="1350"/>
              </a:lnSpc>
              <a:spcAft>
                <a:spcPts val="600"/>
              </a:spcAft>
              <a:buFont typeface="Courier New" panose="02070309020205020404" pitchFamily="49" charset="0"/>
              <a:buChar char="o"/>
            </a:pPr>
            <a:r>
              <a:rPr lang="en-AU" dirty="0">
                <a:ea typeface="Times New Roman" panose="02020603050405020304" pitchFamily="18" charset="0"/>
                <a:cs typeface="Times New Roman" panose="02020603050405020304" pitchFamily="18" charset="0"/>
              </a:rPr>
              <a:t>What is actually happening instead?</a:t>
            </a:r>
            <a:endParaRPr lang="en-AU" dirty="0">
              <a:ea typeface="Calibri" panose="020F0502020204030204" pitchFamily="34" charset="0"/>
              <a:cs typeface="Times New Roman" panose="02020603050405020304" pitchFamily="18" charset="0"/>
            </a:endParaRPr>
          </a:p>
          <a:p>
            <a:pPr marL="742950" lvl="1" indent="-285750">
              <a:lnSpc>
                <a:spcPts val="1350"/>
              </a:lnSpc>
              <a:spcAft>
                <a:spcPts val="600"/>
              </a:spcAft>
              <a:buFont typeface="Courier New" panose="02070309020205020404" pitchFamily="49" charset="0"/>
              <a:buChar char="o"/>
            </a:pPr>
            <a:r>
              <a:rPr lang="en-AU" b="1" dirty="0">
                <a:ea typeface="Times New Roman" panose="02020603050405020304" pitchFamily="18" charset="0"/>
                <a:cs typeface="Times New Roman" panose="02020603050405020304" pitchFamily="18" charset="0"/>
              </a:rPr>
              <a:t>NB: Client ID</a:t>
            </a:r>
            <a:endParaRPr lang="en-AU" dirty="0">
              <a:ea typeface="Calibri" panose="020F0502020204030204" pitchFamily="34" charset="0"/>
              <a:cs typeface="Times New Roman" panose="02020603050405020304" pitchFamily="18" charset="0"/>
            </a:endParaRPr>
          </a:p>
          <a:p>
            <a:pPr marL="342900" indent="-342900">
              <a:lnSpc>
                <a:spcPts val="1350"/>
              </a:lnSpc>
              <a:spcAft>
                <a:spcPts val="600"/>
              </a:spcAft>
              <a:buFont typeface="+mj-lt"/>
              <a:buAutoNum type="alphaUcPeriod"/>
            </a:pPr>
            <a:r>
              <a:rPr lang="en-AU" sz="1800" dirty="0">
                <a:ea typeface="Times New Roman" panose="02020603050405020304" pitchFamily="18" charset="0"/>
                <a:cs typeface="Times New Roman" panose="02020603050405020304" pitchFamily="18" charset="0"/>
              </a:rPr>
              <a:t>Take a screen capture of the error / copy and paste the URL (web address), name the screen you’re in, and for reports, detail the year or data range and any other data selections, and capture the error message</a:t>
            </a:r>
            <a:endParaRPr lang="en-AU" sz="1800" dirty="0">
              <a:ea typeface="Calibri" panose="020F0502020204030204" pitchFamily="34" charset="0"/>
              <a:cs typeface="Times New Roman" panose="02020603050405020304" pitchFamily="18" charset="0"/>
            </a:endParaRPr>
          </a:p>
          <a:p>
            <a:pPr marL="342900" indent="-342900">
              <a:lnSpc>
                <a:spcPts val="1350"/>
              </a:lnSpc>
              <a:spcAft>
                <a:spcPts val="600"/>
              </a:spcAft>
              <a:buFont typeface="+mj-lt"/>
              <a:buAutoNum type="alphaUcPeriod"/>
            </a:pPr>
            <a:r>
              <a:rPr lang="en-AU" sz="1800" dirty="0">
                <a:ea typeface="Times New Roman" panose="02020603050405020304" pitchFamily="18" charset="0"/>
                <a:cs typeface="Times New Roman" panose="02020603050405020304" pitchFamily="18" charset="0"/>
              </a:rPr>
              <a:t>Are you the only one with the issue or are others experiencing this too? When was this problem first noticed?</a:t>
            </a:r>
            <a:endParaRPr lang="en-AU" sz="1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500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6A84213-A869-4467-B876-EEDE0D1B0343}"/>
              </a:ext>
            </a:extLst>
          </p:cNvPr>
          <p:cNvSpPr txBox="1"/>
          <p:nvPr/>
        </p:nvSpPr>
        <p:spPr>
          <a:xfrm>
            <a:off x="1097279" y="372740"/>
            <a:ext cx="5966249" cy="769441"/>
          </a:xfrm>
          <a:prstGeom prst="rect">
            <a:avLst/>
          </a:prstGeom>
          <a:noFill/>
        </p:spPr>
        <p:txBody>
          <a:bodyPr wrap="none" rtlCol="0">
            <a:spAutoFit/>
          </a:bodyPr>
          <a:lstStyle/>
          <a:p>
            <a:r>
              <a:rPr lang="en-AU" sz="4400" dirty="0">
                <a:solidFill>
                  <a:schemeClr val="accent2"/>
                </a:solidFill>
              </a:rPr>
              <a:t>Support – Support Teams</a:t>
            </a:r>
          </a:p>
        </p:txBody>
      </p:sp>
      <p:sp>
        <p:nvSpPr>
          <p:cNvPr id="7" name="Content Placeholder 5">
            <a:extLst>
              <a:ext uri="{FF2B5EF4-FFF2-40B4-BE49-F238E27FC236}">
                <a16:creationId xmlns:a16="http://schemas.microsoft.com/office/drawing/2014/main" id="{53AB01E9-44D1-4615-89CC-4A8A8B749AE2}"/>
              </a:ext>
            </a:extLst>
          </p:cNvPr>
          <p:cNvSpPr txBox="1">
            <a:spLocks/>
          </p:cNvSpPr>
          <p:nvPr/>
        </p:nvSpPr>
        <p:spPr>
          <a:xfrm>
            <a:off x="963928" y="1439785"/>
            <a:ext cx="9475471" cy="4141865"/>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342900" lvl="0" indent="-342900">
              <a:lnSpc>
                <a:spcPts val="1350"/>
              </a:lnSpc>
              <a:spcAft>
                <a:spcPts val="600"/>
              </a:spcAft>
              <a:buFont typeface="+mj-lt"/>
              <a:buAutoNum type="arabicPeriod"/>
            </a:pPr>
            <a:r>
              <a:rPr lang="en-AU" sz="1800" dirty="0">
                <a:effectLst/>
                <a:ea typeface="Times New Roman" panose="02020603050405020304" pitchFamily="18" charset="0"/>
                <a:cs typeface="Times New Roman" panose="02020603050405020304" pitchFamily="18" charset="0"/>
              </a:rPr>
              <a:t>Record issue / question /problem and assign Incident #</a:t>
            </a:r>
            <a:endParaRPr lang="en-AU" sz="1800" dirty="0">
              <a:effectLst/>
              <a:ea typeface="Calibri" panose="020F0502020204030204" pitchFamily="34" charset="0"/>
              <a:cs typeface="Times New Roman" panose="02020603050405020304" pitchFamily="18" charset="0"/>
            </a:endParaRPr>
          </a:p>
          <a:p>
            <a:pPr marL="342900" lvl="0" indent="-342900">
              <a:lnSpc>
                <a:spcPts val="1350"/>
              </a:lnSpc>
              <a:spcAft>
                <a:spcPts val="600"/>
              </a:spcAft>
              <a:buFont typeface="+mj-lt"/>
              <a:buAutoNum type="arabicPeriod"/>
            </a:pPr>
            <a:r>
              <a:rPr lang="en-AU" sz="1800" dirty="0">
                <a:effectLst/>
                <a:ea typeface="Times New Roman" panose="02020603050405020304" pitchFamily="18" charset="0"/>
                <a:cs typeface="Times New Roman" panose="02020603050405020304" pitchFamily="18" charset="0"/>
              </a:rPr>
              <a:t>Triage &gt; Fix on first contact if possible &gt;</a:t>
            </a:r>
            <a:endParaRPr lang="en-AU" sz="1800" dirty="0">
              <a:effectLst/>
              <a:ea typeface="Calibri" panose="020F0502020204030204" pitchFamily="34" charset="0"/>
              <a:cs typeface="Times New Roman" panose="02020603050405020304" pitchFamily="18" charset="0"/>
            </a:endParaRPr>
          </a:p>
          <a:p>
            <a:pPr marL="342900" lvl="0" indent="-342900">
              <a:lnSpc>
                <a:spcPts val="1350"/>
              </a:lnSpc>
              <a:spcAft>
                <a:spcPts val="600"/>
              </a:spcAft>
              <a:buFont typeface="Symbol" panose="05050102010706020507" pitchFamily="18" charset="2"/>
              <a:buChar char=""/>
            </a:pPr>
            <a:r>
              <a:rPr lang="en-AU" sz="1800" dirty="0">
                <a:effectLst/>
                <a:ea typeface="Times New Roman" panose="02020603050405020304" pitchFamily="18" charset="0"/>
                <a:cs typeface="Times New Roman" panose="02020603050405020304" pitchFamily="18" charset="0"/>
              </a:rPr>
              <a:t>If Technical the helpdesk will review and resolve</a:t>
            </a:r>
            <a:endParaRPr lang="en-AU" sz="1800" dirty="0">
              <a:effectLst/>
              <a:ea typeface="Calibri" panose="020F0502020204030204" pitchFamily="34" charset="0"/>
              <a:cs typeface="Times New Roman" panose="02020603050405020304" pitchFamily="18" charset="0"/>
            </a:endParaRPr>
          </a:p>
          <a:p>
            <a:pPr marL="342900" lvl="0" indent="-342900">
              <a:lnSpc>
                <a:spcPts val="1350"/>
              </a:lnSpc>
              <a:spcAft>
                <a:spcPts val="600"/>
              </a:spcAft>
              <a:buFont typeface="Symbol" panose="05050102010706020507" pitchFamily="18" charset="2"/>
              <a:buChar char=""/>
            </a:pPr>
            <a:r>
              <a:rPr lang="en-AU" sz="1800" dirty="0">
                <a:effectLst/>
                <a:ea typeface="Times New Roman" panose="02020603050405020304" pitchFamily="18" charset="0"/>
                <a:cs typeface="Times New Roman" panose="02020603050405020304" pitchFamily="18" charset="0"/>
              </a:rPr>
              <a:t>If Clinical the helpdesk will assign it to the clinical team to review and resolve</a:t>
            </a:r>
            <a:endParaRPr lang="en-AU" sz="1800" dirty="0">
              <a:effectLst/>
              <a:ea typeface="Calibri" panose="020F0502020204030204" pitchFamily="34" charset="0"/>
              <a:cs typeface="Times New Roman" panose="02020603050405020304" pitchFamily="18" charset="0"/>
            </a:endParaRPr>
          </a:p>
          <a:p>
            <a:pPr marL="742950" lvl="1" indent="-285750">
              <a:lnSpc>
                <a:spcPts val="1350"/>
              </a:lnSpc>
              <a:spcAft>
                <a:spcPts val="600"/>
              </a:spcAft>
              <a:buFont typeface="Courier New" panose="02070309020205020404" pitchFamily="49" charset="0"/>
              <a:buChar char="o"/>
            </a:pPr>
            <a:r>
              <a:rPr lang="en-AU" dirty="0">
                <a:effectLst/>
                <a:ea typeface="Times New Roman" panose="02020603050405020304" pitchFamily="18" charset="0"/>
                <a:cs typeface="Times New Roman" panose="02020603050405020304" pitchFamily="18" charset="0"/>
              </a:rPr>
              <a:t>If either team requires the issue to be escalated to supplier this is done</a:t>
            </a:r>
            <a:endParaRPr lang="en-AU" dirty="0">
              <a:effectLst/>
              <a:ea typeface="Calibri" panose="020F0502020204030204" pitchFamily="34" charset="0"/>
              <a:cs typeface="Times New Roman" panose="02020603050405020304" pitchFamily="18" charset="0"/>
            </a:endParaRPr>
          </a:p>
          <a:p>
            <a:pPr marL="342900" lvl="0" indent="-342900">
              <a:lnSpc>
                <a:spcPts val="1350"/>
              </a:lnSpc>
              <a:spcAft>
                <a:spcPts val="600"/>
              </a:spcAft>
              <a:buFont typeface="+mj-lt"/>
              <a:buAutoNum type="arabicPeriod" startAt="3"/>
            </a:pPr>
            <a:r>
              <a:rPr lang="en-AU" sz="1800" dirty="0">
                <a:effectLst/>
                <a:ea typeface="Times New Roman" panose="02020603050405020304" pitchFamily="18" charset="0"/>
                <a:cs typeface="Times New Roman" panose="02020603050405020304" pitchFamily="18" charset="0"/>
              </a:rPr>
              <a:t>Clinical team in DH MCH reviews and responds, and if required, consults with Clinical experts in DH, MAV and CDIS reference group</a:t>
            </a:r>
            <a:endParaRPr lang="en-AU"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2541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6EE7-3102-4531-BE9C-F3B3F745D058}"/>
              </a:ext>
            </a:extLst>
          </p:cNvPr>
          <p:cNvSpPr>
            <a:spLocks noGrp="1"/>
          </p:cNvSpPr>
          <p:nvPr>
            <p:ph type="title"/>
          </p:nvPr>
        </p:nvSpPr>
        <p:spPr>
          <a:xfrm>
            <a:off x="922090" y="390292"/>
            <a:ext cx="10515600" cy="1325563"/>
          </a:xfrm>
        </p:spPr>
        <p:txBody>
          <a:bodyPr vert="horz" lIns="91440" tIns="45720" rIns="91440" bIns="45720" rtlCol="0" anchor="ctr">
            <a:normAutofit/>
          </a:bodyPr>
          <a:lstStyle/>
          <a:p>
            <a:r>
              <a:rPr lang="en-AU" dirty="0">
                <a:solidFill>
                  <a:schemeClr val="accent2"/>
                </a:solidFill>
                <a:latin typeface="+mn-lt"/>
                <a:ea typeface="+mn-ea"/>
                <a:cs typeface="+mn-cs"/>
              </a:rPr>
              <a:t>OPEN/CHANGE/CLOSE</a:t>
            </a:r>
          </a:p>
        </p:txBody>
      </p:sp>
      <p:sp>
        <p:nvSpPr>
          <p:cNvPr id="3" name="Content Placeholder 2">
            <a:extLst>
              <a:ext uri="{FF2B5EF4-FFF2-40B4-BE49-F238E27FC236}">
                <a16:creationId xmlns:a16="http://schemas.microsoft.com/office/drawing/2014/main" id="{3491BCF0-B6A0-4C7F-AD5E-8B8410F63083}"/>
              </a:ext>
            </a:extLst>
          </p:cNvPr>
          <p:cNvSpPr>
            <a:spLocks noGrp="1"/>
          </p:cNvSpPr>
          <p:nvPr>
            <p:ph idx="1"/>
          </p:nvPr>
        </p:nvSpPr>
        <p:spPr/>
        <p:txBody>
          <a:bodyPr/>
          <a:lstStyle/>
          <a:p>
            <a:r>
              <a:rPr lang="en-AU" dirty="0"/>
              <a:t>Client records should be OPEN for Universal service, which means they are active or receiving maternal and child health service (previously referred to as enrolled)</a:t>
            </a:r>
          </a:p>
          <a:p>
            <a:endParaRPr lang="en-AU" dirty="0"/>
          </a:p>
          <a:p>
            <a:r>
              <a:rPr lang="en-AU" dirty="0"/>
              <a:t>Who should be open: </a:t>
            </a:r>
          </a:p>
          <a:p>
            <a:r>
              <a:rPr lang="en-AU" dirty="0"/>
              <a:t>•	All children eligible for MCH service</a:t>
            </a:r>
          </a:p>
          <a:p>
            <a:r>
              <a:rPr lang="en-AU" dirty="0"/>
              <a:t>•	All Primary Caregivers</a:t>
            </a:r>
          </a:p>
          <a:p>
            <a:r>
              <a:rPr lang="en-AU" dirty="0"/>
              <a:t>*Only activity in open records are in reports and funding is based on number of open records.</a:t>
            </a:r>
          </a:p>
        </p:txBody>
      </p:sp>
    </p:spTree>
    <p:extLst>
      <p:ext uri="{BB962C8B-B14F-4D97-AF65-F5344CB8AC3E}">
        <p14:creationId xmlns:p14="http://schemas.microsoft.com/office/powerpoint/2010/main" val="345626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3E322-6845-460B-9561-B532F7F9CC12}"/>
              </a:ext>
            </a:extLst>
          </p:cNvPr>
          <p:cNvSpPr>
            <a:spLocks noGrp="1"/>
          </p:cNvSpPr>
          <p:nvPr>
            <p:ph type="title"/>
          </p:nvPr>
        </p:nvSpPr>
        <p:spPr/>
        <p:txBody>
          <a:bodyPr>
            <a:normAutofit/>
          </a:bodyPr>
          <a:lstStyle/>
          <a:p>
            <a:r>
              <a:rPr lang="en-AU" dirty="0">
                <a:solidFill>
                  <a:schemeClr val="accent2"/>
                </a:solidFill>
                <a:latin typeface="+mn-lt"/>
                <a:ea typeface="+mn-ea"/>
                <a:cs typeface="+mn-cs"/>
              </a:rPr>
              <a:t>When to Close Records</a:t>
            </a:r>
          </a:p>
        </p:txBody>
      </p:sp>
      <p:sp>
        <p:nvSpPr>
          <p:cNvPr id="3" name="Content Placeholder 2">
            <a:extLst>
              <a:ext uri="{FF2B5EF4-FFF2-40B4-BE49-F238E27FC236}">
                <a16:creationId xmlns:a16="http://schemas.microsoft.com/office/drawing/2014/main" id="{E0DC1B67-04FE-45F4-A1CB-BA029483E93B}"/>
              </a:ext>
            </a:extLst>
          </p:cNvPr>
          <p:cNvSpPr>
            <a:spLocks noGrp="1"/>
          </p:cNvSpPr>
          <p:nvPr>
            <p:ph idx="1"/>
          </p:nvPr>
        </p:nvSpPr>
        <p:spPr>
          <a:xfrm>
            <a:off x="838200" y="1690688"/>
            <a:ext cx="10515600" cy="4486275"/>
          </a:xfrm>
        </p:spPr>
        <p:txBody>
          <a:bodyPr>
            <a:normAutofit fontScale="92500" lnSpcReduction="10000"/>
          </a:bodyPr>
          <a:lstStyle/>
          <a:p>
            <a:r>
              <a:rPr lang="en-AU" dirty="0"/>
              <a:t>When a child dies/stillborn</a:t>
            </a:r>
          </a:p>
          <a:p>
            <a:r>
              <a:rPr lang="en-AU" dirty="0"/>
              <a:t>When a child moves permanently overseas</a:t>
            </a:r>
          </a:p>
          <a:p>
            <a:r>
              <a:rPr lang="en-AU" dirty="0"/>
              <a:t>When a child moves permanently interstate.</a:t>
            </a:r>
          </a:p>
          <a:p>
            <a:pPr marL="0" indent="0">
              <a:buNone/>
            </a:pPr>
            <a:endParaRPr lang="en-AU" dirty="0"/>
          </a:p>
          <a:p>
            <a:pPr marL="0" indent="0">
              <a:buNone/>
            </a:pPr>
            <a:r>
              <a:rPr lang="en-AU" dirty="0"/>
              <a:t>As funding is based on OPEN records only,  records that are closed are not counted in service funding. </a:t>
            </a:r>
          </a:p>
          <a:p>
            <a:pPr marL="0" indent="0">
              <a:buNone/>
            </a:pPr>
            <a:r>
              <a:rPr lang="en-AU" dirty="0"/>
              <a:t>Even though we are a voluntary service, MCH services should be proactive and offer “assertive outreach”, example if a client says declines MCH support, we would encourage a response such as “</a:t>
            </a:r>
            <a:r>
              <a:rPr lang="en-AU" i="1" dirty="0"/>
              <a:t>Are you happy if we contact you periodically to check in and see if you would like a key age and stage visit at a later stage</a:t>
            </a:r>
            <a:r>
              <a:rPr lang="en-AU" dirty="0"/>
              <a:t>”.  </a:t>
            </a:r>
          </a:p>
          <a:p>
            <a:pPr marL="0" indent="0">
              <a:buNone/>
            </a:pPr>
            <a:r>
              <a:rPr lang="en-AU" dirty="0"/>
              <a:t>If a client adamantly declines service, add an edit note “Client declining service”, untick the consent for contact in the client details screen but leave them “Open”. There are examples of clients who have declined service in past, making contact for review when child is older, the KAS consults have then been conducted in closed records and have not been counted in reporting or included in numbers for funding. </a:t>
            </a:r>
          </a:p>
          <a:p>
            <a:pPr marL="0" indent="0">
              <a:buNone/>
            </a:pPr>
            <a:r>
              <a:rPr lang="en-AU" dirty="0"/>
              <a:t>Closed clients will also not appear on Missed visit reports.</a:t>
            </a:r>
          </a:p>
        </p:txBody>
      </p:sp>
    </p:spTree>
    <p:extLst>
      <p:ext uri="{BB962C8B-B14F-4D97-AF65-F5344CB8AC3E}">
        <p14:creationId xmlns:p14="http://schemas.microsoft.com/office/powerpoint/2010/main" val="1854512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7B65-4BB2-4659-8090-7FED13902533}"/>
              </a:ext>
            </a:extLst>
          </p:cNvPr>
          <p:cNvSpPr>
            <a:spLocks noGrp="1"/>
          </p:cNvSpPr>
          <p:nvPr>
            <p:ph type="title"/>
          </p:nvPr>
        </p:nvSpPr>
        <p:spPr/>
        <p:txBody>
          <a:bodyPr>
            <a:normAutofit/>
          </a:bodyPr>
          <a:lstStyle/>
          <a:p>
            <a:r>
              <a:rPr lang="en-AU" dirty="0">
                <a:solidFill>
                  <a:schemeClr val="accent2"/>
                </a:solidFill>
                <a:latin typeface="+mn-lt"/>
                <a:ea typeface="+mn-ea"/>
                <a:cs typeface="+mn-cs"/>
              </a:rPr>
              <a:t>Relationships</a:t>
            </a:r>
          </a:p>
        </p:txBody>
      </p:sp>
      <p:sp>
        <p:nvSpPr>
          <p:cNvPr id="3" name="Content Placeholder 2">
            <a:extLst>
              <a:ext uri="{FF2B5EF4-FFF2-40B4-BE49-F238E27FC236}">
                <a16:creationId xmlns:a16="http://schemas.microsoft.com/office/drawing/2014/main" id="{02AF9161-2EFC-4FE6-A14D-0442A05ECD02}"/>
              </a:ext>
            </a:extLst>
          </p:cNvPr>
          <p:cNvSpPr>
            <a:spLocks noGrp="1"/>
          </p:cNvSpPr>
          <p:nvPr>
            <p:ph idx="1"/>
          </p:nvPr>
        </p:nvSpPr>
        <p:spPr>
          <a:xfrm>
            <a:off x="838200" y="1483360"/>
            <a:ext cx="10515600" cy="4280131"/>
          </a:xfrm>
        </p:spPr>
        <p:txBody>
          <a:bodyPr>
            <a:noAutofit/>
          </a:bodyPr>
          <a:lstStyle/>
          <a:p>
            <a:r>
              <a:rPr lang="en-AU" sz="2000" dirty="0"/>
              <a:t>Under client details</a:t>
            </a:r>
          </a:p>
          <a:p>
            <a:r>
              <a:rPr lang="en-AU" sz="2000" dirty="0"/>
              <a:t>Client relationships – important that these are always kept up to date</a:t>
            </a:r>
          </a:p>
          <a:p>
            <a:r>
              <a:rPr lang="en-AU" sz="2000" dirty="0"/>
              <a:t>Family relationships must be added from this screen</a:t>
            </a:r>
          </a:p>
          <a:p>
            <a:r>
              <a:rPr lang="en-AU" sz="2000" dirty="0"/>
              <a:t>Perform a state wide search and use the correct record if found, do not create a new record if not needed.</a:t>
            </a:r>
          </a:p>
          <a:p>
            <a:r>
              <a:rPr lang="en-AU" sz="2000" dirty="0"/>
              <a:t>Every child should have at least one contact that is a primary care giver</a:t>
            </a:r>
          </a:p>
          <a:p>
            <a:r>
              <a:rPr lang="en-AU" sz="2000" dirty="0">
                <a:hlinkClick r:id="rId2"/>
              </a:rPr>
              <a:t>https://vimeo.com/432021489</a:t>
            </a:r>
            <a:r>
              <a:rPr lang="en-AU" sz="2000" dirty="0"/>
              <a:t> - CDIS education video that will step you through the process.</a:t>
            </a:r>
          </a:p>
          <a:p>
            <a:r>
              <a:rPr lang="en-AU" sz="2000" dirty="0"/>
              <a:t>Only Primary Care givers or Caregivers of children should be ticked as information sharing in a child record. </a:t>
            </a:r>
          </a:p>
          <a:p>
            <a:r>
              <a:rPr lang="en-AU" sz="2000" dirty="0"/>
              <a:t>Ensure “contactable” is ticked if you want to be able to send SMS to the PCG or care giver. </a:t>
            </a:r>
          </a:p>
        </p:txBody>
      </p:sp>
    </p:spTree>
    <p:extLst>
      <p:ext uri="{BB962C8B-B14F-4D97-AF65-F5344CB8AC3E}">
        <p14:creationId xmlns:p14="http://schemas.microsoft.com/office/powerpoint/2010/main" val="390270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B732-AD38-4AB1-BB09-B5C13628CBBC}"/>
              </a:ext>
            </a:extLst>
          </p:cNvPr>
          <p:cNvSpPr>
            <a:spLocks noGrp="1"/>
          </p:cNvSpPr>
          <p:nvPr>
            <p:ph type="title"/>
          </p:nvPr>
        </p:nvSpPr>
        <p:spPr/>
        <p:txBody>
          <a:bodyPr>
            <a:normAutofit/>
          </a:bodyPr>
          <a:lstStyle/>
          <a:p>
            <a:r>
              <a:rPr lang="en-AU" sz="5400">
                <a:latin typeface="+mn-lt"/>
                <a:ea typeface="+mn-ea"/>
                <a:cs typeface="+mn-cs"/>
              </a:rPr>
              <a:t>Consent</a:t>
            </a:r>
          </a:p>
        </p:txBody>
      </p:sp>
      <p:sp>
        <p:nvSpPr>
          <p:cNvPr id="3" name="Content Placeholder 2">
            <a:extLst>
              <a:ext uri="{FF2B5EF4-FFF2-40B4-BE49-F238E27FC236}">
                <a16:creationId xmlns:a16="http://schemas.microsoft.com/office/drawing/2014/main" id="{5ADFC8AA-9083-48F3-B08E-5908E2119824}"/>
              </a:ext>
            </a:extLst>
          </p:cNvPr>
          <p:cNvSpPr>
            <a:spLocks noGrp="1"/>
          </p:cNvSpPr>
          <p:nvPr>
            <p:ph idx="1"/>
          </p:nvPr>
        </p:nvSpPr>
        <p:spPr>
          <a:xfrm>
            <a:off x="838200" y="1929384"/>
            <a:ext cx="10515600" cy="4251960"/>
          </a:xfrm>
        </p:spPr>
        <p:txBody>
          <a:bodyPr>
            <a:normAutofit/>
          </a:bodyPr>
          <a:lstStyle/>
          <a:p>
            <a:r>
              <a:rPr lang="en-AU" sz="2200" dirty="0"/>
              <a:t>Consent needs to be obtained for the “Victorian MCH Service”</a:t>
            </a:r>
          </a:p>
          <a:p>
            <a:r>
              <a:rPr lang="en-AU" sz="2200" dirty="0"/>
              <a:t>Process for consent tends to be LGA specific</a:t>
            </a:r>
          </a:p>
          <a:p>
            <a:r>
              <a:rPr lang="en-AU" sz="2200" dirty="0"/>
              <a:t>If obtaining “written consent” this should be upload into CDIS, verbal consent is also acceptable and should be recorded as such in CDIS.</a:t>
            </a:r>
          </a:p>
          <a:p>
            <a:r>
              <a:rPr lang="en-AU" sz="2200" dirty="0"/>
              <a:t>Consent must be recorded under client details&gt;Consent</a:t>
            </a:r>
          </a:p>
          <a:p>
            <a:r>
              <a:rPr lang="en-AU" sz="2200" dirty="0"/>
              <a:t>Ticking consent at the bottom of the Pregnancy &amp; Delivery screen under History/Notes is not adequate.</a:t>
            </a:r>
          </a:p>
        </p:txBody>
      </p:sp>
    </p:spTree>
    <p:extLst>
      <p:ext uri="{BB962C8B-B14F-4D97-AF65-F5344CB8AC3E}">
        <p14:creationId xmlns:p14="http://schemas.microsoft.com/office/powerpoint/2010/main" val="34836239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35a6475d-fdaf-4e44-ad26-67993a5eb8cb">Active</Status>
    <FolderCategory xmlns="35a6475d-fdaf-4e44-ad26-67993a5eb8cb">2 Program / Project</FolderCategory>
    <TaxCatchAll xmlns="5ce0f2b5-5be5-4508-bce9-d7011ece0659"/>
    <lcf76f155ced4ddcb4097134ff3c332f xmlns="35a6475d-fdaf-4e44-ad26-67993a5eb8c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209C19F1B35A4D851C7AB95CE09F78" ma:contentTypeVersion="20" ma:contentTypeDescription="Create a new document." ma:contentTypeScope="" ma:versionID="f43fb2e382f81e8e646e6b35294e8597">
  <xsd:schema xmlns:xsd="http://www.w3.org/2001/XMLSchema" xmlns:xs="http://www.w3.org/2001/XMLSchema" xmlns:p="http://schemas.microsoft.com/office/2006/metadata/properties" xmlns:ns2="35a6475d-fdaf-4e44-ad26-67993a5eb8cb" xmlns:ns3="809e95fe-ce31-4ae8-bff2-815e252e6c7f" xmlns:ns4="5ce0f2b5-5be5-4508-bce9-d7011ece0659" targetNamespace="http://schemas.microsoft.com/office/2006/metadata/properties" ma:root="true" ma:fieldsID="521a2393841f162e6b2fe953cc326fc8" ns2:_="" ns3:_="" ns4:_="">
    <xsd:import namespace="35a6475d-fdaf-4e44-ad26-67993a5eb8cb"/>
    <xsd:import namespace="809e95fe-ce31-4ae8-bff2-815e252e6c7f"/>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Status" minOccurs="0"/>
                <xsd:element ref="ns2:MediaServiceLocation" minOccurs="0"/>
                <xsd:element ref="ns2:MediaLengthInSeconds" minOccurs="0"/>
                <xsd:element ref="ns2:lcf76f155ced4ddcb4097134ff3c332f" minOccurs="0"/>
                <xsd:element ref="ns4:TaxCatchAll" minOccurs="0"/>
                <xsd:element ref="ns2:Folder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a6475d-fdaf-4e44-ad26-67993a5eb8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Active" ma:description="Current project status" ma:format="Dropdown" ma:indexed="true" ma:internalName="Status">
      <xsd:simpleType>
        <xsd:restriction base="dms:Choice">
          <xsd:enumeration value="Proposed"/>
          <xsd:enumeration value="Active"/>
          <xsd:enumeration value="Completed"/>
          <xsd:enumeration value="Rejected"/>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FolderCategory" ma:index="25" nillable="true" ma:displayName="Folder Category" ma:default="2 Program / Project" ma:format="Dropdown" ma:indexed="true" ma:internalName="FolderCategory">
      <xsd:simpleType>
        <xsd:union memberTypes="dms:Text">
          <xsd:simpleType>
            <xsd:restriction base="dms:Choice">
              <xsd:enumeration value="1 Admin / Governance"/>
              <xsd:enumeration value="2 Program / Project"/>
              <xsd:enumeration value="3 Other"/>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809e95fe-ce31-4ae8-bff2-815e252e6c7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99135944-3a38-469b-b29a-bb0dd89aa16f}" ma:internalName="TaxCatchAll" ma:showField="CatchAllData" ma:web="809e95fe-ce31-4ae8-bff2-815e252e6c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914AA6-B7B7-4512-9B46-11A1933837B0}">
  <ds:schemaRefs>
    <ds:schemaRef ds:uri="http://purl.org/dc/terms/"/>
    <ds:schemaRef ds:uri="http://schemas.microsoft.com/office/2006/documentManagement/types"/>
    <ds:schemaRef ds:uri="http://schemas.openxmlformats.org/package/2006/metadata/core-properties"/>
    <ds:schemaRef ds:uri="809e95fe-ce31-4ae8-bff2-815e252e6c7f"/>
    <ds:schemaRef ds:uri="http://purl.org/dc/elements/1.1/"/>
    <ds:schemaRef ds:uri="http://schemas.microsoft.com/office/infopath/2007/PartnerControls"/>
    <ds:schemaRef ds:uri="5ce0f2b5-5be5-4508-bce9-d7011ece0659"/>
    <ds:schemaRef ds:uri="http://www.w3.org/XML/1998/namespace"/>
    <ds:schemaRef ds:uri="http://schemas.microsoft.com/office/2006/metadata/properties"/>
    <ds:schemaRef ds:uri="35a6475d-fdaf-4e44-ad26-67993a5eb8cb"/>
    <ds:schemaRef ds:uri="http://purl.org/dc/dcmitype/"/>
  </ds:schemaRefs>
</ds:datastoreItem>
</file>

<file path=customXml/itemProps2.xml><?xml version="1.0" encoding="utf-8"?>
<ds:datastoreItem xmlns:ds="http://schemas.openxmlformats.org/officeDocument/2006/customXml" ds:itemID="{2C93F6E8-727F-4305-956D-A186EF2FCA7D}">
  <ds:schemaRefs>
    <ds:schemaRef ds:uri="http://schemas.microsoft.com/sharepoint/v3/contenttype/forms"/>
  </ds:schemaRefs>
</ds:datastoreItem>
</file>

<file path=customXml/itemProps3.xml><?xml version="1.0" encoding="utf-8"?>
<ds:datastoreItem xmlns:ds="http://schemas.openxmlformats.org/officeDocument/2006/customXml" ds:itemID="{F72116AA-46EE-49E3-8452-551D0E5BAA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a6475d-fdaf-4e44-ad26-67993a5eb8cb"/>
    <ds:schemaRef ds:uri="809e95fe-ce31-4ae8-bff2-815e252e6c7f"/>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155</TotalTime>
  <Words>1085</Words>
  <Application>Microsoft Office PowerPoint</Application>
  <PresentationFormat>Widescreen</PresentationFormat>
  <Paragraphs>100</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Courier New</vt:lpstr>
      <vt:lpstr>Symbol</vt:lpstr>
      <vt:lpstr>Trebuchet MS</vt:lpstr>
      <vt:lpstr>Wingdings 3</vt:lpstr>
      <vt:lpstr>Facet</vt:lpstr>
      <vt:lpstr>CDIS House Keeping</vt:lpstr>
      <vt:lpstr>PowerPoint Presentation</vt:lpstr>
      <vt:lpstr>PowerPoint Presentation</vt:lpstr>
      <vt:lpstr>PowerPoint Presentation</vt:lpstr>
      <vt:lpstr>PowerPoint Presentation</vt:lpstr>
      <vt:lpstr>OPEN/CHANGE/CLOSE</vt:lpstr>
      <vt:lpstr>When to Close Records</vt:lpstr>
      <vt:lpstr>Relationships</vt:lpstr>
      <vt:lpstr>Consent</vt:lpstr>
      <vt:lpstr>Address</vt:lpstr>
      <vt:lpstr>Remember the Importance of </vt:lpstr>
      <vt:lpstr>Referrals</vt:lpstr>
      <vt:lpstr>Generic Referrals</vt:lpstr>
      <vt:lpstr>Flags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CDIS House Keeping</dc:title>
  <dc:creator>Anthea Standish</dc:creator>
  <cp:lastModifiedBy>Michael Green</cp:lastModifiedBy>
  <cp:revision>19</cp:revision>
  <dcterms:created xsi:type="dcterms:W3CDTF">2022-07-20T03:47:28Z</dcterms:created>
  <dcterms:modified xsi:type="dcterms:W3CDTF">2023-11-15T05:07:12Z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0x0101002F209C19F1B35A4D851C7AB95CE09F78</vt:lpwstr>
  </property>
  <property fmtid="{D5CDD505-2E9C-101B-9397-08002B2CF9AE}" pid="3" name="MSIP_Label_3d6aa9fe-4ab7-4a7c-8e39-ccc0b3ffed53_Enabled">
    <vt:lpwstr>true</vt:lpwstr>
  </property>
  <property fmtid="{D5CDD505-2E9C-101B-9397-08002B2CF9AE}" pid="4" name="MSIP_Label_3d6aa9fe-4ab7-4a7c-8e39-ccc0b3ffed53_SetDate">
    <vt:lpwstr>2022-08-08T04:27:59Z</vt:lpwstr>
  </property>
  <property fmtid="{D5CDD505-2E9C-101B-9397-08002B2CF9AE}" pid="5" name="MSIP_Label_3d6aa9fe-4ab7-4a7c-8e39-ccc0b3ffed53_Method">
    <vt:lpwstr>Privileged</vt:lpwstr>
  </property>
  <property fmtid="{D5CDD505-2E9C-101B-9397-08002B2CF9AE}" pid="6" name="MSIP_Label_3d6aa9fe-4ab7-4a7c-8e39-ccc0b3ffed53_Name">
    <vt:lpwstr>3d6aa9fe-4ab7-4a7c-8e39-ccc0b3ffed53</vt:lpwstr>
  </property>
  <property fmtid="{D5CDD505-2E9C-101B-9397-08002B2CF9AE}" pid="7" name="MSIP_Label_3d6aa9fe-4ab7-4a7c-8e39-ccc0b3ffed53_SiteId">
    <vt:lpwstr>c0e0601f-0fac-449c-9c88-a104c4eb9f28</vt:lpwstr>
  </property>
  <property fmtid="{D5CDD505-2E9C-101B-9397-08002B2CF9AE}" pid="8" name="MSIP_Label_3d6aa9fe-4ab7-4a7c-8e39-ccc0b3ffed53_ActionId">
    <vt:lpwstr>fdd0aec6-0dba-48ac-8c50-bfe9ee48d8d5</vt:lpwstr>
  </property>
  <property fmtid="{D5CDD505-2E9C-101B-9397-08002B2CF9AE}" pid="9" name="MSIP_Label_3d6aa9fe-4ab7-4a7c-8e39-ccc0b3ffed53_ContentBits">
    <vt:lpwstr>0</vt:lpwstr>
  </property>
</Properties>
</file>