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7" r:id="rId2"/>
    <p:sldId id="328" r:id="rId3"/>
    <p:sldId id="336" r:id="rId4"/>
    <p:sldId id="360" r:id="rId5"/>
    <p:sldId id="353" r:id="rId6"/>
    <p:sldId id="301" r:id="rId7"/>
    <p:sldId id="354" r:id="rId8"/>
    <p:sldId id="355" r:id="rId9"/>
    <p:sldId id="361" r:id="rId10"/>
    <p:sldId id="367" r:id="rId11"/>
    <p:sldId id="3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2F7916-AA4D-959E-265A-A299C302076A}" name="Helen Lees" initials="HL" userId="S::hlees@mav.asn.au::736dd824-35ec-4581-a765-c1109400fa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1D2B44-31E2-4F3E-86AE-11673F93A9D2}" v="9" dt="2023-08-03T07:37:41.665"/>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85670-280C-4311-A4C5-6FADBB33F552}" type="datetimeFigureOut">
              <a:rPr lang="en-AU" smtClean="0"/>
              <a:t>7/08/2023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028C4-5D01-4D3E-9E81-5C24D3F55C26}" type="slidenum">
              <a:rPr lang="en-AU" smtClean="0"/>
              <a:t>‹#›</a:t>
            </a:fld>
            <a:endParaRPr lang="en-AU"/>
          </a:p>
        </p:txBody>
      </p:sp>
    </p:spTree>
    <p:extLst>
      <p:ext uri="{BB962C8B-B14F-4D97-AF65-F5344CB8AC3E}">
        <p14:creationId xmlns:p14="http://schemas.microsoft.com/office/powerpoint/2010/main" val="414040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Password for </a:t>
            </a:r>
            <a:r>
              <a:rPr lang="en-AU" dirty="0" err="1"/>
              <a:t>vimeos</a:t>
            </a:r>
            <a:r>
              <a:rPr lang="en-AU" dirty="0"/>
              <a:t> = cdis</a:t>
            </a:r>
          </a:p>
        </p:txBody>
      </p:sp>
      <p:sp>
        <p:nvSpPr>
          <p:cNvPr id="4" name="Slide Number Placeholder 3"/>
          <p:cNvSpPr>
            <a:spLocks noGrp="1"/>
          </p:cNvSpPr>
          <p:nvPr>
            <p:ph type="sldNum" sz="quarter" idx="5"/>
          </p:nvPr>
        </p:nvSpPr>
        <p:spPr/>
        <p:txBody>
          <a:bodyPr/>
          <a:lstStyle/>
          <a:p>
            <a:fld id="{65C20816-A1B1-476A-8779-38C8B2F884F5}" type="slidenum">
              <a:rPr lang="en-AU" smtClean="0"/>
              <a:t>6</a:t>
            </a:fld>
            <a:endParaRPr lang="en-AU"/>
          </a:p>
        </p:txBody>
      </p:sp>
    </p:spTree>
    <p:extLst>
      <p:ext uri="{BB962C8B-B14F-4D97-AF65-F5344CB8AC3E}">
        <p14:creationId xmlns:p14="http://schemas.microsoft.com/office/powerpoint/2010/main" val="63864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7</a:t>
            </a:fld>
            <a:endParaRPr lang="en-AU"/>
          </a:p>
        </p:txBody>
      </p:sp>
    </p:spTree>
    <p:extLst>
      <p:ext uri="{BB962C8B-B14F-4D97-AF65-F5344CB8AC3E}">
        <p14:creationId xmlns:p14="http://schemas.microsoft.com/office/powerpoint/2010/main" val="189752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8</a:t>
            </a:fld>
            <a:endParaRPr lang="en-AU"/>
          </a:p>
        </p:txBody>
      </p:sp>
    </p:spTree>
    <p:extLst>
      <p:ext uri="{BB962C8B-B14F-4D97-AF65-F5344CB8AC3E}">
        <p14:creationId xmlns:p14="http://schemas.microsoft.com/office/powerpoint/2010/main" val="2430041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5C20816-A1B1-476A-8779-38C8B2F884F5}" type="slidenum">
              <a:rPr lang="en-AU" smtClean="0"/>
              <a:t>9</a:t>
            </a:fld>
            <a:endParaRPr lang="en-AU"/>
          </a:p>
        </p:txBody>
      </p:sp>
    </p:spTree>
    <p:extLst>
      <p:ext uri="{BB962C8B-B14F-4D97-AF65-F5344CB8AC3E}">
        <p14:creationId xmlns:p14="http://schemas.microsoft.com/office/powerpoint/2010/main" val="190839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7E46-5009-E2A6-5FB9-4E053B879C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8D4C547-E19E-6B86-3AE8-C51714F1E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DFBC21C-F629-A3FA-3BC0-1294B20FFA1D}"/>
              </a:ext>
            </a:extLst>
          </p:cNvPr>
          <p:cNvSpPr>
            <a:spLocks noGrp="1"/>
          </p:cNvSpPr>
          <p:nvPr>
            <p:ph type="dt" sz="half" idx="10"/>
          </p:nvPr>
        </p:nvSpPr>
        <p:spPr/>
        <p:txBody>
          <a:bodyPr/>
          <a:lstStyle/>
          <a:p>
            <a:fld id="{77FD98E7-EF72-45CC-B248-B18B4B9F33FD}" type="datetimeFigureOut">
              <a:rPr lang="en-AU" smtClean="0"/>
              <a:t>7/08/2023</a:t>
            </a:fld>
            <a:endParaRPr lang="en-AU"/>
          </a:p>
        </p:txBody>
      </p:sp>
      <p:sp>
        <p:nvSpPr>
          <p:cNvPr id="5" name="Footer Placeholder 4">
            <a:extLst>
              <a:ext uri="{FF2B5EF4-FFF2-40B4-BE49-F238E27FC236}">
                <a16:creationId xmlns:a16="http://schemas.microsoft.com/office/drawing/2014/main" id="{D7282E20-01A7-4762-C0E3-4713180B9D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218BE4D-16B8-1456-ECB9-EB9F64A8F096}"/>
              </a:ext>
            </a:extLst>
          </p:cNvPr>
          <p:cNvSpPr>
            <a:spLocks noGrp="1"/>
          </p:cNvSpPr>
          <p:nvPr>
            <p:ph type="sldNum" sz="quarter" idx="12"/>
          </p:nvPr>
        </p:nvSpPr>
        <p:spPr/>
        <p:txBody>
          <a:bodyPr/>
          <a:lstStyle/>
          <a:p>
            <a:fld id="{4B1994A4-1F55-46B6-A7F5-A7D1F2E16959}" type="slidenum">
              <a:rPr lang="en-AU" smtClean="0"/>
              <a:t>‹#›</a:t>
            </a:fld>
            <a:endParaRPr lang="en-AU"/>
          </a:p>
        </p:txBody>
      </p:sp>
    </p:spTree>
    <p:extLst>
      <p:ext uri="{BB962C8B-B14F-4D97-AF65-F5344CB8AC3E}">
        <p14:creationId xmlns:p14="http://schemas.microsoft.com/office/powerpoint/2010/main" val="364694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64C87-1D8B-2991-CD9D-D0B2545293F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264872C-B6DE-4F2B-21D5-839A3EBB5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F9BD87-4306-1A6A-8879-7F1CE453FAC7}"/>
              </a:ext>
            </a:extLst>
          </p:cNvPr>
          <p:cNvSpPr>
            <a:spLocks noGrp="1"/>
          </p:cNvSpPr>
          <p:nvPr>
            <p:ph type="dt" sz="half" idx="10"/>
          </p:nvPr>
        </p:nvSpPr>
        <p:spPr/>
        <p:txBody>
          <a:bodyPr/>
          <a:lstStyle/>
          <a:p>
            <a:fld id="{77FD98E7-EF72-45CC-B248-B18B4B9F33FD}" type="datetimeFigureOut">
              <a:rPr lang="en-AU" smtClean="0"/>
              <a:t>7/08/2023</a:t>
            </a:fld>
            <a:endParaRPr lang="en-AU"/>
          </a:p>
        </p:txBody>
      </p:sp>
      <p:sp>
        <p:nvSpPr>
          <p:cNvPr id="5" name="Footer Placeholder 4">
            <a:extLst>
              <a:ext uri="{FF2B5EF4-FFF2-40B4-BE49-F238E27FC236}">
                <a16:creationId xmlns:a16="http://schemas.microsoft.com/office/drawing/2014/main" id="{5437CD0C-5BA4-99CD-F2FA-6FB40CB1E21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4EF911A-A132-6636-9C28-1A90E4D71F66}"/>
              </a:ext>
            </a:extLst>
          </p:cNvPr>
          <p:cNvSpPr>
            <a:spLocks noGrp="1"/>
          </p:cNvSpPr>
          <p:nvPr>
            <p:ph type="sldNum" sz="quarter" idx="12"/>
          </p:nvPr>
        </p:nvSpPr>
        <p:spPr/>
        <p:txBody>
          <a:bodyPr/>
          <a:lstStyle/>
          <a:p>
            <a:fld id="{4B1994A4-1F55-46B6-A7F5-A7D1F2E16959}" type="slidenum">
              <a:rPr lang="en-AU" smtClean="0"/>
              <a:t>‹#›</a:t>
            </a:fld>
            <a:endParaRPr lang="en-AU"/>
          </a:p>
        </p:txBody>
      </p:sp>
    </p:spTree>
    <p:extLst>
      <p:ext uri="{BB962C8B-B14F-4D97-AF65-F5344CB8AC3E}">
        <p14:creationId xmlns:p14="http://schemas.microsoft.com/office/powerpoint/2010/main" val="203650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9D06A1-7032-F90A-7030-8A0C5485B8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2CD5A44-098B-4AFE-F89A-77F77B8025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D50004E-BDAB-13DD-B88D-174B04292381}"/>
              </a:ext>
            </a:extLst>
          </p:cNvPr>
          <p:cNvSpPr>
            <a:spLocks noGrp="1"/>
          </p:cNvSpPr>
          <p:nvPr>
            <p:ph type="dt" sz="half" idx="10"/>
          </p:nvPr>
        </p:nvSpPr>
        <p:spPr/>
        <p:txBody>
          <a:bodyPr/>
          <a:lstStyle/>
          <a:p>
            <a:fld id="{77FD98E7-EF72-45CC-B248-B18B4B9F33FD}" type="datetimeFigureOut">
              <a:rPr lang="en-AU" smtClean="0"/>
              <a:t>7/08/2023</a:t>
            </a:fld>
            <a:endParaRPr lang="en-AU"/>
          </a:p>
        </p:txBody>
      </p:sp>
      <p:sp>
        <p:nvSpPr>
          <p:cNvPr id="5" name="Footer Placeholder 4">
            <a:extLst>
              <a:ext uri="{FF2B5EF4-FFF2-40B4-BE49-F238E27FC236}">
                <a16:creationId xmlns:a16="http://schemas.microsoft.com/office/drawing/2014/main" id="{CE1D2C39-FB66-F9CA-3426-F34A8FFDC82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6B735E6-6A7E-5BB0-6824-70BD848ADE19}"/>
              </a:ext>
            </a:extLst>
          </p:cNvPr>
          <p:cNvSpPr>
            <a:spLocks noGrp="1"/>
          </p:cNvSpPr>
          <p:nvPr>
            <p:ph type="sldNum" sz="quarter" idx="12"/>
          </p:nvPr>
        </p:nvSpPr>
        <p:spPr/>
        <p:txBody>
          <a:bodyPr/>
          <a:lstStyle/>
          <a:p>
            <a:fld id="{4B1994A4-1F55-46B6-A7F5-A7D1F2E16959}" type="slidenum">
              <a:rPr lang="en-AU" smtClean="0"/>
              <a:t>‹#›</a:t>
            </a:fld>
            <a:endParaRPr lang="en-AU"/>
          </a:p>
        </p:txBody>
      </p:sp>
    </p:spTree>
    <p:extLst>
      <p:ext uri="{BB962C8B-B14F-4D97-AF65-F5344CB8AC3E}">
        <p14:creationId xmlns:p14="http://schemas.microsoft.com/office/powerpoint/2010/main" val="140365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D118-7C18-CE15-AFAB-024D3CCE659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054C329-32B7-0C05-CDEA-1AA9158DA9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A20352B-4062-DA53-2B5D-8E0FD3AC8773}"/>
              </a:ext>
            </a:extLst>
          </p:cNvPr>
          <p:cNvSpPr>
            <a:spLocks noGrp="1"/>
          </p:cNvSpPr>
          <p:nvPr>
            <p:ph type="dt" sz="half" idx="10"/>
          </p:nvPr>
        </p:nvSpPr>
        <p:spPr/>
        <p:txBody>
          <a:bodyPr/>
          <a:lstStyle/>
          <a:p>
            <a:fld id="{77FD98E7-EF72-45CC-B248-B18B4B9F33FD}" type="datetimeFigureOut">
              <a:rPr lang="en-AU" smtClean="0"/>
              <a:t>7/08/2023</a:t>
            </a:fld>
            <a:endParaRPr lang="en-AU"/>
          </a:p>
        </p:txBody>
      </p:sp>
      <p:sp>
        <p:nvSpPr>
          <p:cNvPr id="5" name="Footer Placeholder 4">
            <a:extLst>
              <a:ext uri="{FF2B5EF4-FFF2-40B4-BE49-F238E27FC236}">
                <a16:creationId xmlns:a16="http://schemas.microsoft.com/office/drawing/2014/main" id="{412A2A1F-27D5-22E3-68E5-055612A070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93FBCA4-34EF-73C5-9D9B-22516A6B9E11}"/>
              </a:ext>
            </a:extLst>
          </p:cNvPr>
          <p:cNvSpPr>
            <a:spLocks noGrp="1"/>
          </p:cNvSpPr>
          <p:nvPr>
            <p:ph type="sldNum" sz="quarter" idx="12"/>
          </p:nvPr>
        </p:nvSpPr>
        <p:spPr/>
        <p:txBody>
          <a:bodyPr/>
          <a:lstStyle/>
          <a:p>
            <a:fld id="{4B1994A4-1F55-46B6-A7F5-A7D1F2E16959}" type="slidenum">
              <a:rPr lang="en-AU" smtClean="0"/>
              <a:t>‹#›</a:t>
            </a:fld>
            <a:endParaRPr lang="en-AU"/>
          </a:p>
        </p:txBody>
      </p:sp>
    </p:spTree>
    <p:extLst>
      <p:ext uri="{BB962C8B-B14F-4D97-AF65-F5344CB8AC3E}">
        <p14:creationId xmlns:p14="http://schemas.microsoft.com/office/powerpoint/2010/main" val="296636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98120-72E7-257F-BFA0-439AD9709F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02F94B5-0C9A-D453-5CE4-D4A0570521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17D8B6-F634-1670-9F9B-499BF6377113}"/>
              </a:ext>
            </a:extLst>
          </p:cNvPr>
          <p:cNvSpPr>
            <a:spLocks noGrp="1"/>
          </p:cNvSpPr>
          <p:nvPr>
            <p:ph type="dt" sz="half" idx="10"/>
          </p:nvPr>
        </p:nvSpPr>
        <p:spPr/>
        <p:txBody>
          <a:bodyPr/>
          <a:lstStyle/>
          <a:p>
            <a:fld id="{77FD98E7-EF72-45CC-B248-B18B4B9F33FD}" type="datetimeFigureOut">
              <a:rPr lang="en-AU" smtClean="0"/>
              <a:t>7/08/2023</a:t>
            </a:fld>
            <a:endParaRPr lang="en-AU"/>
          </a:p>
        </p:txBody>
      </p:sp>
      <p:sp>
        <p:nvSpPr>
          <p:cNvPr id="5" name="Footer Placeholder 4">
            <a:extLst>
              <a:ext uri="{FF2B5EF4-FFF2-40B4-BE49-F238E27FC236}">
                <a16:creationId xmlns:a16="http://schemas.microsoft.com/office/drawing/2014/main" id="{1EE9B01D-6C96-E0D9-0C66-3E7352192C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E49A0A6-2AC4-010E-366A-9861FB896F79}"/>
              </a:ext>
            </a:extLst>
          </p:cNvPr>
          <p:cNvSpPr>
            <a:spLocks noGrp="1"/>
          </p:cNvSpPr>
          <p:nvPr>
            <p:ph type="sldNum" sz="quarter" idx="12"/>
          </p:nvPr>
        </p:nvSpPr>
        <p:spPr/>
        <p:txBody>
          <a:bodyPr/>
          <a:lstStyle/>
          <a:p>
            <a:fld id="{4B1994A4-1F55-46B6-A7F5-A7D1F2E16959}" type="slidenum">
              <a:rPr lang="en-AU" smtClean="0"/>
              <a:t>‹#›</a:t>
            </a:fld>
            <a:endParaRPr lang="en-AU"/>
          </a:p>
        </p:txBody>
      </p:sp>
    </p:spTree>
    <p:extLst>
      <p:ext uri="{BB962C8B-B14F-4D97-AF65-F5344CB8AC3E}">
        <p14:creationId xmlns:p14="http://schemas.microsoft.com/office/powerpoint/2010/main" val="276640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DC2E-921F-B915-3B43-219B1B28C2A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7A6C940-BD23-F516-4C62-B2B35FCC4E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F2B5C02-35AB-CBCD-7179-BE6405A847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7F2438A-1B46-FFC1-9C3E-8F41F72A1892}"/>
              </a:ext>
            </a:extLst>
          </p:cNvPr>
          <p:cNvSpPr>
            <a:spLocks noGrp="1"/>
          </p:cNvSpPr>
          <p:nvPr>
            <p:ph type="dt" sz="half" idx="10"/>
          </p:nvPr>
        </p:nvSpPr>
        <p:spPr/>
        <p:txBody>
          <a:bodyPr/>
          <a:lstStyle/>
          <a:p>
            <a:fld id="{77FD98E7-EF72-45CC-B248-B18B4B9F33FD}" type="datetimeFigureOut">
              <a:rPr lang="en-AU" smtClean="0"/>
              <a:t>7/08/2023</a:t>
            </a:fld>
            <a:endParaRPr lang="en-AU"/>
          </a:p>
        </p:txBody>
      </p:sp>
      <p:sp>
        <p:nvSpPr>
          <p:cNvPr id="6" name="Footer Placeholder 5">
            <a:extLst>
              <a:ext uri="{FF2B5EF4-FFF2-40B4-BE49-F238E27FC236}">
                <a16:creationId xmlns:a16="http://schemas.microsoft.com/office/drawing/2014/main" id="{3A5854DC-6066-89A0-23C9-FEA7BD52F42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5450353-367C-7DAE-572D-31905FBBDED9}"/>
              </a:ext>
            </a:extLst>
          </p:cNvPr>
          <p:cNvSpPr>
            <a:spLocks noGrp="1"/>
          </p:cNvSpPr>
          <p:nvPr>
            <p:ph type="sldNum" sz="quarter" idx="12"/>
          </p:nvPr>
        </p:nvSpPr>
        <p:spPr/>
        <p:txBody>
          <a:bodyPr/>
          <a:lstStyle/>
          <a:p>
            <a:fld id="{4B1994A4-1F55-46B6-A7F5-A7D1F2E16959}" type="slidenum">
              <a:rPr lang="en-AU" smtClean="0"/>
              <a:t>‹#›</a:t>
            </a:fld>
            <a:endParaRPr lang="en-AU"/>
          </a:p>
        </p:txBody>
      </p:sp>
    </p:spTree>
    <p:extLst>
      <p:ext uri="{BB962C8B-B14F-4D97-AF65-F5344CB8AC3E}">
        <p14:creationId xmlns:p14="http://schemas.microsoft.com/office/powerpoint/2010/main" val="343891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6F9FE-3E45-CE9B-5595-979C39388E0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2569AA6-2ED2-1A22-FEF2-157C7A19E9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5B75A0-2CBA-F22A-ECC6-7CC19238A6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F51FC6A-185A-69A6-BB63-30EAB9945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511817-D7D5-E0DC-E3F1-52AE01E0CA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78D8D7F-0554-1F30-1DB6-47D6094281F9}"/>
              </a:ext>
            </a:extLst>
          </p:cNvPr>
          <p:cNvSpPr>
            <a:spLocks noGrp="1"/>
          </p:cNvSpPr>
          <p:nvPr>
            <p:ph type="dt" sz="half" idx="10"/>
          </p:nvPr>
        </p:nvSpPr>
        <p:spPr/>
        <p:txBody>
          <a:bodyPr/>
          <a:lstStyle/>
          <a:p>
            <a:fld id="{77FD98E7-EF72-45CC-B248-B18B4B9F33FD}" type="datetimeFigureOut">
              <a:rPr lang="en-AU" smtClean="0"/>
              <a:t>7/08/2023</a:t>
            </a:fld>
            <a:endParaRPr lang="en-AU"/>
          </a:p>
        </p:txBody>
      </p:sp>
      <p:sp>
        <p:nvSpPr>
          <p:cNvPr id="8" name="Footer Placeholder 7">
            <a:extLst>
              <a:ext uri="{FF2B5EF4-FFF2-40B4-BE49-F238E27FC236}">
                <a16:creationId xmlns:a16="http://schemas.microsoft.com/office/drawing/2014/main" id="{9C7A2483-4CFD-A896-8FA4-D97BDB97D7E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F00379D-AD4B-D450-C087-8250294A1469}"/>
              </a:ext>
            </a:extLst>
          </p:cNvPr>
          <p:cNvSpPr>
            <a:spLocks noGrp="1"/>
          </p:cNvSpPr>
          <p:nvPr>
            <p:ph type="sldNum" sz="quarter" idx="12"/>
          </p:nvPr>
        </p:nvSpPr>
        <p:spPr/>
        <p:txBody>
          <a:bodyPr/>
          <a:lstStyle/>
          <a:p>
            <a:fld id="{4B1994A4-1F55-46B6-A7F5-A7D1F2E16959}" type="slidenum">
              <a:rPr lang="en-AU" smtClean="0"/>
              <a:t>‹#›</a:t>
            </a:fld>
            <a:endParaRPr lang="en-AU"/>
          </a:p>
        </p:txBody>
      </p:sp>
    </p:spTree>
    <p:extLst>
      <p:ext uri="{BB962C8B-B14F-4D97-AF65-F5344CB8AC3E}">
        <p14:creationId xmlns:p14="http://schemas.microsoft.com/office/powerpoint/2010/main" val="359346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C9AD-79A5-12F2-D3A6-AE4058A1B7F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83FADFD-41EC-F36F-7E10-CC3FB0507639}"/>
              </a:ext>
            </a:extLst>
          </p:cNvPr>
          <p:cNvSpPr>
            <a:spLocks noGrp="1"/>
          </p:cNvSpPr>
          <p:nvPr>
            <p:ph type="dt" sz="half" idx="10"/>
          </p:nvPr>
        </p:nvSpPr>
        <p:spPr/>
        <p:txBody>
          <a:bodyPr/>
          <a:lstStyle/>
          <a:p>
            <a:fld id="{77FD98E7-EF72-45CC-B248-B18B4B9F33FD}" type="datetimeFigureOut">
              <a:rPr lang="en-AU" smtClean="0"/>
              <a:t>7/08/2023</a:t>
            </a:fld>
            <a:endParaRPr lang="en-AU"/>
          </a:p>
        </p:txBody>
      </p:sp>
      <p:sp>
        <p:nvSpPr>
          <p:cNvPr id="4" name="Footer Placeholder 3">
            <a:extLst>
              <a:ext uri="{FF2B5EF4-FFF2-40B4-BE49-F238E27FC236}">
                <a16:creationId xmlns:a16="http://schemas.microsoft.com/office/drawing/2014/main" id="{AD7C4AF5-E4AD-EA40-4631-902FD47BE80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5A583C3-8B54-FFBE-D388-B48E40140DE7}"/>
              </a:ext>
            </a:extLst>
          </p:cNvPr>
          <p:cNvSpPr>
            <a:spLocks noGrp="1"/>
          </p:cNvSpPr>
          <p:nvPr>
            <p:ph type="sldNum" sz="quarter" idx="12"/>
          </p:nvPr>
        </p:nvSpPr>
        <p:spPr/>
        <p:txBody>
          <a:bodyPr/>
          <a:lstStyle/>
          <a:p>
            <a:fld id="{4B1994A4-1F55-46B6-A7F5-A7D1F2E16959}" type="slidenum">
              <a:rPr lang="en-AU" smtClean="0"/>
              <a:t>‹#›</a:t>
            </a:fld>
            <a:endParaRPr lang="en-AU"/>
          </a:p>
        </p:txBody>
      </p:sp>
    </p:spTree>
    <p:extLst>
      <p:ext uri="{BB962C8B-B14F-4D97-AF65-F5344CB8AC3E}">
        <p14:creationId xmlns:p14="http://schemas.microsoft.com/office/powerpoint/2010/main" val="3923669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F44D57-0344-C1AB-EF82-40B931F0C147}"/>
              </a:ext>
            </a:extLst>
          </p:cNvPr>
          <p:cNvSpPr>
            <a:spLocks noGrp="1"/>
          </p:cNvSpPr>
          <p:nvPr>
            <p:ph type="dt" sz="half" idx="10"/>
          </p:nvPr>
        </p:nvSpPr>
        <p:spPr/>
        <p:txBody>
          <a:bodyPr/>
          <a:lstStyle/>
          <a:p>
            <a:fld id="{77FD98E7-EF72-45CC-B248-B18B4B9F33FD}" type="datetimeFigureOut">
              <a:rPr lang="en-AU" smtClean="0"/>
              <a:t>7/08/2023</a:t>
            </a:fld>
            <a:endParaRPr lang="en-AU"/>
          </a:p>
        </p:txBody>
      </p:sp>
      <p:sp>
        <p:nvSpPr>
          <p:cNvPr id="3" name="Footer Placeholder 2">
            <a:extLst>
              <a:ext uri="{FF2B5EF4-FFF2-40B4-BE49-F238E27FC236}">
                <a16:creationId xmlns:a16="http://schemas.microsoft.com/office/drawing/2014/main" id="{278345AA-AE1D-6AA7-7CE4-80001D1669E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4CF533-C2DF-1008-640E-41C65AAFFB3A}"/>
              </a:ext>
            </a:extLst>
          </p:cNvPr>
          <p:cNvSpPr>
            <a:spLocks noGrp="1"/>
          </p:cNvSpPr>
          <p:nvPr>
            <p:ph type="sldNum" sz="quarter" idx="12"/>
          </p:nvPr>
        </p:nvSpPr>
        <p:spPr/>
        <p:txBody>
          <a:bodyPr/>
          <a:lstStyle/>
          <a:p>
            <a:fld id="{4B1994A4-1F55-46B6-A7F5-A7D1F2E16959}" type="slidenum">
              <a:rPr lang="en-AU" smtClean="0"/>
              <a:t>‹#›</a:t>
            </a:fld>
            <a:endParaRPr lang="en-AU"/>
          </a:p>
        </p:txBody>
      </p:sp>
    </p:spTree>
    <p:extLst>
      <p:ext uri="{BB962C8B-B14F-4D97-AF65-F5344CB8AC3E}">
        <p14:creationId xmlns:p14="http://schemas.microsoft.com/office/powerpoint/2010/main" val="206120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17F5-4229-FB51-B9D6-8F2AE3425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76171CA-94E5-73E6-0B80-5BEE8ECCAE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4D02202-376E-0E02-DB10-810BAFA21C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0DBEFB-092F-8B13-4849-A6932F3BE1A3}"/>
              </a:ext>
            </a:extLst>
          </p:cNvPr>
          <p:cNvSpPr>
            <a:spLocks noGrp="1"/>
          </p:cNvSpPr>
          <p:nvPr>
            <p:ph type="dt" sz="half" idx="10"/>
          </p:nvPr>
        </p:nvSpPr>
        <p:spPr/>
        <p:txBody>
          <a:bodyPr/>
          <a:lstStyle/>
          <a:p>
            <a:fld id="{77FD98E7-EF72-45CC-B248-B18B4B9F33FD}" type="datetimeFigureOut">
              <a:rPr lang="en-AU" smtClean="0"/>
              <a:t>7/08/2023</a:t>
            </a:fld>
            <a:endParaRPr lang="en-AU"/>
          </a:p>
        </p:txBody>
      </p:sp>
      <p:sp>
        <p:nvSpPr>
          <p:cNvPr id="6" name="Footer Placeholder 5">
            <a:extLst>
              <a:ext uri="{FF2B5EF4-FFF2-40B4-BE49-F238E27FC236}">
                <a16:creationId xmlns:a16="http://schemas.microsoft.com/office/drawing/2014/main" id="{7DE44400-ABD0-B3A3-05A1-679014C3791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7466342-8207-A8D9-3C52-C89396EC625F}"/>
              </a:ext>
            </a:extLst>
          </p:cNvPr>
          <p:cNvSpPr>
            <a:spLocks noGrp="1"/>
          </p:cNvSpPr>
          <p:nvPr>
            <p:ph type="sldNum" sz="quarter" idx="12"/>
          </p:nvPr>
        </p:nvSpPr>
        <p:spPr/>
        <p:txBody>
          <a:bodyPr/>
          <a:lstStyle/>
          <a:p>
            <a:fld id="{4B1994A4-1F55-46B6-A7F5-A7D1F2E16959}" type="slidenum">
              <a:rPr lang="en-AU" smtClean="0"/>
              <a:t>‹#›</a:t>
            </a:fld>
            <a:endParaRPr lang="en-AU"/>
          </a:p>
        </p:txBody>
      </p:sp>
    </p:spTree>
    <p:extLst>
      <p:ext uri="{BB962C8B-B14F-4D97-AF65-F5344CB8AC3E}">
        <p14:creationId xmlns:p14="http://schemas.microsoft.com/office/powerpoint/2010/main" val="65425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53D2-121B-F70C-D378-5329D47EF2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DBFE1DC-837A-056B-471B-912564EDFA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13AFCCA-A513-DB33-B831-0C4864CDA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4BBC2-0E39-B10C-439D-050E34FF4DC6}"/>
              </a:ext>
            </a:extLst>
          </p:cNvPr>
          <p:cNvSpPr>
            <a:spLocks noGrp="1"/>
          </p:cNvSpPr>
          <p:nvPr>
            <p:ph type="dt" sz="half" idx="10"/>
          </p:nvPr>
        </p:nvSpPr>
        <p:spPr/>
        <p:txBody>
          <a:bodyPr/>
          <a:lstStyle/>
          <a:p>
            <a:fld id="{77FD98E7-EF72-45CC-B248-B18B4B9F33FD}" type="datetimeFigureOut">
              <a:rPr lang="en-AU" smtClean="0"/>
              <a:t>7/08/2023</a:t>
            </a:fld>
            <a:endParaRPr lang="en-AU"/>
          </a:p>
        </p:txBody>
      </p:sp>
      <p:sp>
        <p:nvSpPr>
          <p:cNvPr id="6" name="Footer Placeholder 5">
            <a:extLst>
              <a:ext uri="{FF2B5EF4-FFF2-40B4-BE49-F238E27FC236}">
                <a16:creationId xmlns:a16="http://schemas.microsoft.com/office/drawing/2014/main" id="{41750BD2-C436-30F7-839C-B6ED03E9482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7AEC93F-2FB0-F4A6-384A-6C2471C3B29E}"/>
              </a:ext>
            </a:extLst>
          </p:cNvPr>
          <p:cNvSpPr>
            <a:spLocks noGrp="1"/>
          </p:cNvSpPr>
          <p:nvPr>
            <p:ph type="sldNum" sz="quarter" idx="12"/>
          </p:nvPr>
        </p:nvSpPr>
        <p:spPr/>
        <p:txBody>
          <a:bodyPr/>
          <a:lstStyle/>
          <a:p>
            <a:fld id="{4B1994A4-1F55-46B6-A7F5-A7D1F2E16959}" type="slidenum">
              <a:rPr lang="en-AU" smtClean="0"/>
              <a:t>‹#›</a:t>
            </a:fld>
            <a:endParaRPr lang="en-AU"/>
          </a:p>
        </p:txBody>
      </p:sp>
    </p:spTree>
    <p:extLst>
      <p:ext uri="{BB962C8B-B14F-4D97-AF65-F5344CB8AC3E}">
        <p14:creationId xmlns:p14="http://schemas.microsoft.com/office/powerpoint/2010/main" val="385011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8C4D2D-C8B8-05EF-4226-BCF2D01874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CEE3EE1-BE99-C67F-C2C8-11033AB403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7C2F3C2-9004-6EAE-0156-D2887B1C5A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D98E7-EF72-45CC-B248-B18B4B9F33FD}" type="datetimeFigureOut">
              <a:rPr lang="en-AU" smtClean="0"/>
              <a:t>7/08/2023</a:t>
            </a:fld>
            <a:endParaRPr lang="en-AU"/>
          </a:p>
        </p:txBody>
      </p:sp>
      <p:sp>
        <p:nvSpPr>
          <p:cNvPr id="5" name="Footer Placeholder 4">
            <a:extLst>
              <a:ext uri="{FF2B5EF4-FFF2-40B4-BE49-F238E27FC236}">
                <a16:creationId xmlns:a16="http://schemas.microsoft.com/office/drawing/2014/main" id="{84C9ED99-2A6C-7B15-BA7A-44B96525F7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A67613E-1BFA-BF62-8180-C5B256B416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994A4-1F55-46B6-A7F5-A7D1F2E16959}" type="slidenum">
              <a:rPr lang="en-AU" smtClean="0"/>
              <a:t>‹#›</a:t>
            </a:fld>
            <a:endParaRPr lang="en-AU"/>
          </a:p>
        </p:txBody>
      </p:sp>
    </p:spTree>
    <p:extLst>
      <p:ext uri="{BB962C8B-B14F-4D97-AF65-F5344CB8AC3E}">
        <p14:creationId xmlns:p14="http://schemas.microsoft.com/office/powerpoint/2010/main" val="3605220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cid:d19a9403-19d4-413a-9b72-509c31439b58@AUSP282.PROD.OUTLOOK.COM" TargetMode="External"/><Relationship Id="rId5" Type="http://schemas.openxmlformats.org/officeDocument/2006/relationships/image" Target="../media/image7.png"/><Relationship Id="rId4" Type="http://schemas.openxmlformats.org/officeDocument/2006/relationships/image" Target="cid:b9b4f022-3626-48f9-be98-882951717832@AUSP282.PROD.OUTLOOK.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cdis@support.vic.gov.a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cdis@support.vic.gov.a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643468" y="643467"/>
            <a:ext cx="4620584" cy="4567137"/>
          </a:xfrm>
        </p:spPr>
        <p:txBody>
          <a:bodyPr>
            <a:normAutofit/>
          </a:bodyPr>
          <a:lstStyle/>
          <a:p>
            <a:pPr algn="l"/>
            <a:br>
              <a:rPr lang="en-US" sz="3100">
                <a:latin typeface="+mn-lt"/>
                <a:ea typeface="+mn-ea"/>
                <a:cs typeface="+mn-cs"/>
              </a:rPr>
            </a:br>
            <a:br>
              <a:rPr lang="en-US" sz="3100">
                <a:latin typeface="+mn-lt"/>
                <a:ea typeface="+mn-ea"/>
                <a:cs typeface="+mn-cs"/>
              </a:rPr>
            </a:br>
            <a:r>
              <a:rPr lang="en-US" sz="3100">
                <a:latin typeface="+mn-lt"/>
                <a:ea typeface="+mn-ea"/>
                <a:cs typeface="+mn-cs"/>
              </a:rPr>
              <a:t>Child Development Information System (CDIS)</a:t>
            </a:r>
            <a:br>
              <a:rPr lang="en-US" sz="3100">
                <a:latin typeface="+mn-lt"/>
                <a:ea typeface="+mn-ea"/>
                <a:cs typeface="+mn-cs"/>
              </a:rPr>
            </a:br>
            <a:br>
              <a:rPr lang="en-US" sz="3100">
                <a:latin typeface="+mn-lt"/>
                <a:ea typeface="+mn-ea"/>
                <a:cs typeface="+mn-cs"/>
              </a:rPr>
            </a:br>
            <a:br>
              <a:rPr lang="en-US" sz="3100">
                <a:latin typeface="+mn-lt"/>
                <a:ea typeface="+mn-ea"/>
                <a:cs typeface="+mn-cs"/>
              </a:rPr>
            </a:br>
            <a:r>
              <a:rPr lang="en-US" sz="3100"/>
              <a:t>CDIS Clinical Users Group</a:t>
            </a:r>
            <a:br>
              <a:rPr lang="en-US" sz="3100"/>
            </a:br>
            <a:br>
              <a:rPr lang="en-US" sz="3100"/>
            </a:br>
            <a:endParaRPr lang="en-AU" sz="3100">
              <a:ln w="0"/>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a:xfrm>
            <a:off x="643467" y="5277684"/>
            <a:ext cx="4620584" cy="775494"/>
          </a:xfrm>
        </p:spPr>
        <p:txBody>
          <a:bodyPr>
            <a:normAutofit/>
          </a:bodyPr>
          <a:lstStyle/>
          <a:p>
            <a:pPr algn="l"/>
            <a:r>
              <a:rPr lang="en-US" sz="2000"/>
              <a:t>Thursday 13</a:t>
            </a:r>
            <a:r>
              <a:rPr lang="en-US" sz="2000" baseline="30000"/>
              <a:t>th</a:t>
            </a:r>
            <a:r>
              <a:rPr lang="en-US" sz="2000"/>
              <a:t> July 2023 8:30 am – 9:30 am</a:t>
            </a:r>
            <a:br>
              <a:rPr lang="en-US" sz="2000">
                <a:highlight>
                  <a:srgbClr val="FFFF00"/>
                </a:highlight>
              </a:rPr>
            </a:br>
            <a:endParaRPr lang="en-AU" sz="2000"/>
          </a:p>
        </p:txBody>
      </p:sp>
      <p:pic>
        <p:nvPicPr>
          <p:cNvPr id="5" name="Picture 4">
            <a:extLst>
              <a:ext uri="{FF2B5EF4-FFF2-40B4-BE49-F238E27FC236}">
                <a16:creationId xmlns:a16="http://schemas.microsoft.com/office/drawing/2014/main" id="{672C8BE0-F683-4B9A-21F1-E920FA7A0ED2}"/>
              </a:ext>
            </a:extLst>
          </p:cNvPr>
          <p:cNvPicPr>
            <a:picLocks noChangeAspect="1"/>
          </p:cNvPicPr>
          <p:nvPr/>
        </p:nvPicPr>
        <p:blipFill rotWithShape="1">
          <a:blip r:embed="rId2"/>
          <a:srcRect l="19995" r="1479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0199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050EB08-2FCA-E6DD-FD8F-1B12834737FA}"/>
              </a:ext>
            </a:extLst>
          </p:cNvPr>
          <p:cNvPicPr>
            <a:picLocks noChangeAspect="1"/>
          </p:cNvPicPr>
          <p:nvPr/>
        </p:nvPicPr>
        <p:blipFill>
          <a:blip r:embed="rId2"/>
          <a:stretch>
            <a:fillRect/>
          </a:stretch>
        </p:blipFill>
        <p:spPr>
          <a:xfrm>
            <a:off x="7075328" y="3578793"/>
            <a:ext cx="4552422" cy="3049446"/>
          </a:xfrm>
          <a:prstGeom prst="rect">
            <a:avLst/>
          </a:prstGeom>
        </p:spPr>
      </p:pic>
      <p:sp>
        <p:nvSpPr>
          <p:cNvPr id="2" name="Title 1">
            <a:extLst>
              <a:ext uri="{FF2B5EF4-FFF2-40B4-BE49-F238E27FC236}">
                <a16:creationId xmlns:a16="http://schemas.microsoft.com/office/drawing/2014/main" id="{F1E05DEB-E07B-3BE7-9296-356BE7F9CABC}"/>
              </a:ext>
            </a:extLst>
          </p:cNvPr>
          <p:cNvSpPr>
            <a:spLocks noGrp="1"/>
          </p:cNvSpPr>
          <p:nvPr>
            <p:ph type="title"/>
          </p:nvPr>
        </p:nvSpPr>
        <p:spPr/>
        <p:txBody>
          <a:bodyPr/>
          <a:lstStyle/>
          <a:p>
            <a:r>
              <a:rPr lang="en-US" dirty="0">
                <a:solidFill>
                  <a:srgbClr val="00B0F0"/>
                </a:solidFill>
              </a:rPr>
              <a:t>Questions asked during the session</a:t>
            </a:r>
            <a:endParaRPr lang="en-AU" dirty="0">
              <a:solidFill>
                <a:srgbClr val="00B0F0"/>
              </a:solidFill>
            </a:endParaRPr>
          </a:p>
        </p:txBody>
      </p:sp>
      <p:sp>
        <p:nvSpPr>
          <p:cNvPr id="3" name="Content Placeholder 2">
            <a:extLst>
              <a:ext uri="{FF2B5EF4-FFF2-40B4-BE49-F238E27FC236}">
                <a16:creationId xmlns:a16="http://schemas.microsoft.com/office/drawing/2014/main" id="{F5672147-0985-0A24-CB8C-36718A6D8C36}"/>
              </a:ext>
            </a:extLst>
          </p:cNvPr>
          <p:cNvSpPr>
            <a:spLocks noGrp="1"/>
          </p:cNvSpPr>
          <p:nvPr>
            <p:ph idx="1"/>
          </p:nvPr>
        </p:nvSpPr>
        <p:spPr>
          <a:xfrm>
            <a:off x="580008" y="1535837"/>
            <a:ext cx="11141822" cy="2048805"/>
          </a:xfrm>
        </p:spPr>
        <p:txBody>
          <a:bodyPr>
            <a:normAutofit/>
          </a:bodyPr>
          <a:lstStyle/>
          <a:p>
            <a:pPr marL="0" indent="0">
              <a:buNone/>
            </a:pPr>
            <a:r>
              <a:rPr lang="en-US" sz="1600" dirty="0"/>
              <a:t>Q. </a:t>
            </a:r>
            <a:r>
              <a:rPr lang="en-US" sz="1600" i="1" dirty="0"/>
              <a:t>Can you move a group (e.g., FTPG) to another diary (site) and the groups participants stay enrolled or added to the group?</a:t>
            </a:r>
          </a:p>
          <a:p>
            <a:r>
              <a:rPr lang="en-US" sz="1600" dirty="0"/>
              <a:t>Groups/sessions cannot be </a:t>
            </a:r>
            <a:r>
              <a:rPr lang="en-US" sz="1600" u="sng" dirty="0"/>
              <a:t>edited</a:t>
            </a:r>
            <a:r>
              <a:rPr lang="en-US" sz="1600" dirty="0"/>
              <a:t> once the sessions commence</a:t>
            </a:r>
          </a:p>
          <a:p>
            <a:r>
              <a:rPr lang="en-US" sz="1600" dirty="0"/>
              <a:t>Groups/sessions can only be </a:t>
            </a:r>
            <a:r>
              <a:rPr lang="en-US" sz="1600" u="sng" dirty="0"/>
              <a:t>edited</a:t>
            </a:r>
            <a:r>
              <a:rPr lang="en-US" sz="1600" dirty="0"/>
              <a:t> after all participants are removed</a:t>
            </a:r>
          </a:p>
          <a:p>
            <a:r>
              <a:rPr lang="en-AU" sz="1600" dirty="0"/>
              <a:t>Groups/sessions </a:t>
            </a:r>
            <a:r>
              <a:rPr lang="en-AU" sz="1600" u="sng" dirty="0"/>
              <a:t>can be moved </a:t>
            </a:r>
            <a:r>
              <a:rPr lang="en-AU" sz="1600" dirty="0"/>
              <a:t>to a different site/centre </a:t>
            </a:r>
            <a:r>
              <a:rPr lang="en-AU" sz="1600" u="sng" dirty="0"/>
              <a:t>before commencement</a:t>
            </a:r>
            <a:r>
              <a:rPr lang="en-AU" sz="1600" dirty="0"/>
              <a:t>, </a:t>
            </a:r>
            <a:r>
              <a:rPr lang="en-AU" sz="1600" u="sng" dirty="0"/>
              <a:t>with no one enrolled</a:t>
            </a:r>
            <a:r>
              <a:rPr lang="en-AU" sz="1600" dirty="0"/>
              <a:t>, with or without a facilitator booked. </a:t>
            </a:r>
            <a:r>
              <a:rPr lang="en-AU" sz="1600" b="1" dirty="0"/>
              <a:t>However, </a:t>
            </a:r>
            <a:r>
              <a:rPr lang="en-AU" sz="1600" dirty="0"/>
              <a:t>you must also click “</a:t>
            </a:r>
            <a:r>
              <a:rPr lang="en-AU" sz="1600" b="1" dirty="0"/>
              <a:t>Calculate Session Dates</a:t>
            </a:r>
            <a:r>
              <a:rPr lang="en-AU" sz="1600" dirty="0"/>
              <a:t>” to confirm the location change is acceptable and then click Save. </a:t>
            </a:r>
            <a:r>
              <a:rPr lang="en-AU" sz="1600" dirty="0">
                <a:solidFill>
                  <a:srgbClr val="FF0000"/>
                </a:solidFill>
              </a:rPr>
              <a:t>If this button is greyed out it is because people are already enrolled</a:t>
            </a:r>
            <a:r>
              <a:rPr lang="en-AU" sz="1600" dirty="0"/>
              <a:t>. There will be a corresponding </a:t>
            </a:r>
            <a:r>
              <a:rPr lang="en-AU" sz="1600" dirty="0">
                <a:highlight>
                  <a:srgbClr val="FFFF00"/>
                </a:highlight>
              </a:rPr>
              <a:t>warning on the screen</a:t>
            </a:r>
            <a:r>
              <a:rPr lang="en-AU" sz="1600" dirty="0"/>
              <a:t>. If you need to change the site/centre the steps are listed in the box below:</a:t>
            </a:r>
            <a:endParaRPr lang="en-US" dirty="0"/>
          </a:p>
          <a:p>
            <a:pPr marL="0" indent="0">
              <a:buNone/>
            </a:pPr>
            <a:endParaRPr lang="en-AU" dirty="0"/>
          </a:p>
        </p:txBody>
      </p:sp>
      <p:pic>
        <p:nvPicPr>
          <p:cNvPr id="6" name="Picture 5">
            <a:extLst>
              <a:ext uri="{FF2B5EF4-FFF2-40B4-BE49-F238E27FC236}">
                <a16:creationId xmlns:a16="http://schemas.microsoft.com/office/drawing/2014/main" id="{47CB0B7C-66AD-8D1E-5CA4-EF3C5F5540EE}"/>
              </a:ext>
            </a:extLst>
          </p:cNvPr>
          <p:cNvPicPr>
            <a:picLocks noChangeAspect="1"/>
          </p:cNvPicPr>
          <p:nvPr/>
        </p:nvPicPr>
        <p:blipFill>
          <a:blip r:embed="rId3"/>
          <a:stretch>
            <a:fillRect/>
          </a:stretch>
        </p:blipFill>
        <p:spPr>
          <a:xfrm>
            <a:off x="564250" y="3584642"/>
            <a:ext cx="4390536" cy="2814112"/>
          </a:xfrm>
          <a:prstGeom prst="rect">
            <a:avLst/>
          </a:prstGeom>
        </p:spPr>
      </p:pic>
      <p:sp>
        <p:nvSpPr>
          <p:cNvPr id="7" name="TextBox 6">
            <a:extLst>
              <a:ext uri="{FF2B5EF4-FFF2-40B4-BE49-F238E27FC236}">
                <a16:creationId xmlns:a16="http://schemas.microsoft.com/office/drawing/2014/main" id="{90C3B573-1CC1-748A-2906-ED0FB2A426F9}"/>
              </a:ext>
            </a:extLst>
          </p:cNvPr>
          <p:cNvSpPr txBox="1"/>
          <p:nvPr/>
        </p:nvSpPr>
        <p:spPr>
          <a:xfrm>
            <a:off x="3256671" y="4212981"/>
            <a:ext cx="4049651" cy="1398798"/>
          </a:xfrm>
          <a:prstGeom prst="rect">
            <a:avLst/>
          </a:prstGeom>
          <a:solidFill>
            <a:schemeClr val="accent2">
              <a:lumMod val="20000"/>
              <a:lumOff val="80000"/>
            </a:schemeClr>
          </a:solidFill>
        </p:spPr>
        <p:txBody>
          <a:bodyPr wrap="square" rtlCol="0">
            <a:spAutoFit/>
          </a:bodyPr>
          <a:lstStyle/>
          <a:p>
            <a:r>
              <a:rPr lang="en-AU" sz="1400" dirty="0"/>
              <a:t>1. Remove all the clients from the group</a:t>
            </a:r>
            <a:br>
              <a:rPr lang="en-AU" sz="1400" dirty="0"/>
            </a:br>
            <a:r>
              <a:rPr lang="en-AU" sz="1400" dirty="0"/>
              <a:t>2. On the 'Group Templates' screen, edit the group</a:t>
            </a:r>
            <a:br>
              <a:rPr lang="en-AU" sz="1400" dirty="0"/>
            </a:br>
            <a:r>
              <a:rPr lang="en-AU" sz="1400" dirty="0"/>
              <a:t>3. Ensure the correct site is selected for </a:t>
            </a:r>
            <a:r>
              <a:rPr lang="en-AU" sz="1400" dirty="0">
                <a:solidFill>
                  <a:srgbClr val="FF0000"/>
                </a:solidFill>
              </a:rPr>
              <a:t>'Site/Centre</a:t>
            </a:r>
            <a:r>
              <a:rPr lang="en-AU" sz="1400" dirty="0"/>
              <a:t>'</a:t>
            </a:r>
            <a:br>
              <a:rPr lang="en-AU" sz="1400" dirty="0"/>
            </a:br>
            <a:r>
              <a:rPr lang="en-AU" sz="1400" dirty="0"/>
              <a:t>4. Click the </a:t>
            </a:r>
            <a:r>
              <a:rPr lang="en-AU" sz="1400" dirty="0">
                <a:solidFill>
                  <a:srgbClr val="FF0000"/>
                </a:solidFill>
              </a:rPr>
              <a:t>'Calculate Session dates</a:t>
            </a:r>
            <a:r>
              <a:rPr lang="en-AU" sz="1400" dirty="0"/>
              <a:t>' button</a:t>
            </a:r>
            <a:br>
              <a:rPr lang="en-AU" sz="1400" dirty="0"/>
            </a:br>
            <a:r>
              <a:rPr lang="en-AU" sz="1400" dirty="0"/>
              <a:t>5. </a:t>
            </a:r>
            <a:r>
              <a:rPr lang="en-AU" sz="1400" dirty="0">
                <a:solidFill>
                  <a:srgbClr val="FF0000"/>
                </a:solidFill>
              </a:rPr>
              <a:t>Save</a:t>
            </a:r>
            <a:br>
              <a:rPr lang="en-AU" sz="1400" dirty="0"/>
            </a:br>
            <a:r>
              <a:rPr lang="en-AU" sz="1400" dirty="0"/>
              <a:t>6. Add the clients back to the group</a:t>
            </a:r>
            <a:endParaRPr lang="en-US" sz="1400" dirty="0"/>
          </a:p>
        </p:txBody>
      </p:sp>
    </p:spTree>
    <p:extLst>
      <p:ext uri="{BB962C8B-B14F-4D97-AF65-F5344CB8AC3E}">
        <p14:creationId xmlns:p14="http://schemas.microsoft.com/office/powerpoint/2010/main" val="106716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CA7D-D288-C579-80FE-A321867CE5FF}"/>
              </a:ext>
            </a:extLst>
          </p:cNvPr>
          <p:cNvSpPr>
            <a:spLocks noGrp="1"/>
          </p:cNvSpPr>
          <p:nvPr>
            <p:ph type="title"/>
          </p:nvPr>
        </p:nvSpPr>
        <p:spPr/>
        <p:txBody>
          <a:bodyPr/>
          <a:lstStyle/>
          <a:p>
            <a:r>
              <a:rPr lang="en-US" dirty="0">
                <a:solidFill>
                  <a:srgbClr val="00B0F0"/>
                </a:solidFill>
              </a:rPr>
              <a:t>Questions asked during the session</a:t>
            </a:r>
            <a:endParaRPr lang="en-AU" dirty="0">
              <a:solidFill>
                <a:srgbClr val="00B0F0"/>
              </a:solidFill>
            </a:endParaRPr>
          </a:p>
        </p:txBody>
      </p:sp>
      <p:sp>
        <p:nvSpPr>
          <p:cNvPr id="3" name="Content Placeholder 2">
            <a:extLst>
              <a:ext uri="{FF2B5EF4-FFF2-40B4-BE49-F238E27FC236}">
                <a16:creationId xmlns:a16="http://schemas.microsoft.com/office/drawing/2014/main" id="{6489AFC7-6CF3-2D07-446B-D3945D7534D2}"/>
              </a:ext>
            </a:extLst>
          </p:cNvPr>
          <p:cNvSpPr>
            <a:spLocks noGrp="1"/>
          </p:cNvSpPr>
          <p:nvPr>
            <p:ph idx="1"/>
          </p:nvPr>
        </p:nvSpPr>
        <p:spPr>
          <a:xfrm>
            <a:off x="838200" y="1690688"/>
            <a:ext cx="10515600" cy="4802187"/>
          </a:xfrm>
        </p:spPr>
        <p:txBody>
          <a:bodyPr>
            <a:normAutofit fontScale="70000" lnSpcReduction="20000"/>
          </a:bodyPr>
          <a:lstStyle/>
          <a:p>
            <a:pPr marL="0" indent="0">
              <a:buNone/>
            </a:pPr>
            <a:r>
              <a:rPr lang="en-US" dirty="0"/>
              <a:t>Q. </a:t>
            </a:r>
            <a:r>
              <a:rPr lang="en-US" i="1" dirty="0"/>
              <a:t>Where are the MCH Newsletters stored? </a:t>
            </a:r>
            <a:endParaRPr lang="en-US" i="1" dirty="0">
              <a:highlight>
                <a:srgbClr val="FFFF00"/>
              </a:highlight>
            </a:endParaRPr>
          </a:p>
          <a:p>
            <a:pPr marL="514350" indent="-514350">
              <a:buAutoNum type="alphaUcPeriod"/>
            </a:pPr>
            <a:r>
              <a:rPr lang="en-AU" dirty="0"/>
              <a:t>Currently stored on the Funding Agency Channel. Will need MCH Coordinator to access.</a:t>
            </a:r>
          </a:p>
          <a:p>
            <a:pPr marL="0" indent="0">
              <a:buNone/>
            </a:pPr>
            <a:r>
              <a:rPr lang="en-AU" dirty="0"/>
              <a:t>         MCH Coordinator can also access on the MAV – MS Teams site</a:t>
            </a:r>
          </a:p>
          <a:p>
            <a:pPr marL="0" indent="0">
              <a:buNone/>
            </a:pPr>
            <a:r>
              <a:rPr lang="en-AU" dirty="0"/>
              <a:t>Planning currently in process for an MCH Collaborative platform where these will be stored on this in the future for easy access for all MCH staff.</a:t>
            </a:r>
          </a:p>
          <a:p>
            <a:pPr marL="0" indent="0">
              <a:buNone/>
            </a:pPr>
            <a:endParaRPr lang="en-US" dirty="0"/>
          </a:p>
          <a:p>
            <a:pPr marL="0" indent="0">
              <a:buNone/>
            </a:pPr>
            <a:r>
              <a:rPr lang="en-US" dirty="0"/>
              <a:t>Q. </a:t>
            </a:r>
            <a:r>
              <a:rPr lang="en-US" i="1" dirty="0"/>
              <a:t>How can I search for young/teenage parents?</a:t>
            </a:r>
          </a:p>
          <a:p>
            <a:r>
              <a:rPr lang="en-US" dirty="0"/>
              <a:t>Data Extract Report</a:t>
            </a:r>
          </a:p>
          <a:p>
            <a:r>
              <a:rPr lang="en-US" dirty="0"/>
              <a:t>Universal Active List Report</a:t>
            </a:r>
          </a:p>
          <a:p>
            <a:r>
              <a:rPr lang="en-US" dirty="0"/>
              <a:t>Filter for age in PCG section</a:t>
            </a:r>
          </a:p>
          <a:p>
            <a:pPr marL="0" indent="0">
              <a:buNone/>
            </a:pPr>
            <a:endParaRPr lang="en-US" dirty="0"/>
          </a:p>
          <a:p>
            <a:pPr marL="0" indent="0">
              <a:buNone/>
            </a:pPr>
            <a:r>
              <a:rPr lang="en-US" dirty="0"/>
              <a:t>Q. </a:t>
            </a:r>
            <a:r>
              <a:rPr lang="en-US" i="1" dirty="0"/>
              <a:t>Sleep and settling referral pathways for groups and outreach</a:t>
            </a:r>
            <a:r>
              <a:rPr lang="en-US" dirty="0"/>
              <a:t>.</a:t>
            </a:r>
          </a:p>
          <a:p>
            <a:r>
              <a:rPr lang="en-US" dirty="0"/>
              <a:t> S&amp;S outreach through PCG.  </a:t>
            </a:r>
          </a:p>
          <a:p>
            <a:r>
              <a:rPr lang="en-US" dirty="0"/>
              <a:t> S&amp;S groups – add child/baby</a:t>
            </a:r>
          </a:p>
        </p:txBody>
      </p:sp>
      <p:pic>
        <p:nvPicPr>
          <p:cNvPr id="5" name="Picture 4">
            <a:extLst>
              <a:ext uri="{FF2B5EF4-FFF2-40B4-BE49-F238E27FC236}">
                <a16:creationId xmlns:a16="http://schemas.microsoft.com/office/drawing/2014/main" id="{12F28A33-AD69-C2E0-DCB9-2A4F076D7EC2}"/>
              </a:ext>
            </a:extLst>
          </p:cNvPr>
          <p:cNvPicPr>
            <a:picLocks noChangeAspect="1"/>
          </p:cNvPicPr>
          <p:nvPr/>
        </p:nvPicPr>
        <p:blipFill rotWithShape="1">
          <a:blip r:embed="rId2"/>
          <a:srcRect r="42350"/>
          <a:stretch/>
        </p:blipFill>
        <p:spPr>
          <a:xfrm>
            <a:off x="7992677" y="3085444"/>
            <a:ext cx="3207798" cy="1156830"/>
          </a:xfrm>
          <a:prstGeom prst="rect">
            <a:avLst/>
          </a:prstGeom>
          <a:ln w="3175">
            <a:solidFill>
              <a:schemeClr val="tx1"/>
            </a:solidFill>
          </a:ln>
        </p:spPr>
      </p:pic>
    </p:spTree>
    <p:extLst>
      <p:ext uri="{BB962C8B-B14F-4D97-AF65-F5344CB8AC3E}">
        <p14:creationId xmlns:p14="http://schemas.microsoft.com/office/powerpoint/2010/main" val="248345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0C91E66-260D-4952-B4F6-958AF6324999}"/>
              </a:ext>
            </a:extLst>
          </p:cNvPr>
          <p:cNvSpPr/>
          <p:nvPr/>
        </p:nvSpPr>
        <p:spPr>
          <a:xfrm>
            <a:off x="6094855" y="1261331"/>
            <a:ext cx="3497565" cy="3002662"/>
          </a:xfrm>
          <a:prstGeom prst="rect">
            <a:avLst/>
          </a:prstGeom>
        </p:spPr>
        <p:txBody>
          <a:bodyPr vert="horz" lIns="91440" tIns="45720" rIns="91440" bIns="45720" rtlCol="0" anchor="b">
            <a:normAutofit/>
          </a:bodyPr>
          <a:lstStyle/>
          <a:p>
            <a:pPr>
              <a:spcBef>
                <a:spcPct val="0"/>
              </a:spcBef>
              <a:spcAft>
                <a:spcPts val="600"/>
              </a:spcAft>
            </a:pPr>
            <a:endParaRPr lang="en-US" sz="4400" kern="1200" dirty="0">
              <a:solidFill>
                <a:schemeClr val="accent1"/>
              </a:solidFill>
              <a:latin typeface="+mj-lt"/>
              <a:ea typeface="+mj-ea"/>
              <a:cs typeface="+mj-cs"/>
            </a:endParaRPr>
          </a:p>
        </p:txBody>
      </p:sp>
      <p:graphicFrame>
        <p:nvGraphicFramePr>
          <p:cNvPr id="2" name="Table 1">
            <a:extLst>
              <a:ext uri="{FF2B5EF4-FFF2-40B4-BE49-F238E27FC236}">
                <a16:creationId xmlns:a16="http://schemas.microsoft.com/office/drawing/2014/main" id="{801BE9F7-CDDD-4453-AB9B-67075E704610}"/>
              </a:ext>
            </a:extLst>
          </p:cNvPr>
          <p:cNvGraphicFramePr>
            <a:graphicFrameLocks noGrp="1"/>
          </p:cNvGraphicFramePr>
          <p:nvPr>
            <p:extLst>
              <p:ext uri="{D42A27DB-BD31-4B8C-83A1-F6EECF244321}">
                <p14:modId xmlns:p14="http://schemas.microsoft.com/office/powerpoint/2010/main" val="2925796412"/>
              </p:ext>
            </p:extLst>
          </p:nvPr>
        </p:nvGraphicFramePr>
        <p:xfrm>
          <a:off x="1739359" y="439224"/>
          <a:ext cx="7850359" cy="6117079"/>
        </p:xfrm>
        <a:graphic>
          <a:graphicData uri="http://schemas.openxmlformats.org/drawingml/2006/table">
            <a:tbl>
              <a:tblPr firstRow="1" bandRow="1">
                <a:noFill/>
                <a:tableStyleId>{8EC20E35-A176-4012-BC5E-935CFFF8708E}</a:tableStyleId>
              </a:tblPr>
              <a:tblGrid>
                <a:gridCol w="7850359">
                  <a:extLst>
                    <a:ext uri="{9D8B030D-6E8A-4147-A177-3AD203B41FA5}">
                      <a16:colId xmlns:a16="http://schemas.microsoft.com/office/drawing/2014/main" val="1087752378"/>
                    </a:ext>
                  </a:extLst>
                </a:gridCol>
              </a:tblGrid>
              <a:tr h="819428">
                <a:tc>
                  <a:txBody>
                    <a:bodyPr/>
                    <a:lstStyle/>
                    <a:p>
                      <a:pPr>
                        <a:spcBef>
                          <a:spcPct val="0"/>
                        </a:spcBef>
                        <a:spcAft>
                          <a:spcPts val="600"/>
                        </a:spcAft>
                      </a:pPr>
                      <a:r>
                        <a:rPr lang="en-US" sz="3300" b="1" kern="1200" cap="none" spc="0">
                          <a:solidFill>
                            <a:schemeClr val="tx1"/>
                          </a:solidFill>
                          <a:latin typeface="+mn-lt"/>
                          <a:ea typeface="+mn-ea"/>
                          <a:cs typeface="+mn-cs"/>
                        </a:rPr>
                        <a:t>Contents</a:t>
                      </a:r>
                    </a:p>
                  </a:txBody>
                  <a:tcPr marL="130199" marR="317871" marT="37200" marB="278999"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1949789130"/>
                  </a:ext>
                </a:extLst>
              </a:tr>
              <a:tr h="1000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cap="none" spc="0" dirty="0">
                          <a:solidFill>
                            <a:schemeClr val="tx1"/>
                          </a:solidFill>
                        </a:rPr>
                        <a:t>Tips and Tricks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a:solidFill>
                            <a:schemeClr val="tx1"/>
                          </a:solidFill>
                        </a:rPr>
                        <a:t>Recording and Saving Client Consultations Correctly </a:t>
                      </a:r>
                      <a:endParaRPr lang="en-AU" sz="2400" cap="none" spc="0" dirty="0">
                        <a:solidFill>
                          <a:schemeClr val="tx1"/>
                        </a:solidFill>
                      </a:endParaRPr>
                    </a:p>
                  </a:txBody>
                  <a:tcPr marL="130199" marR="317871" marT="37200" marB="278999">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01426461"/>
                  </a:ext>
                </a:extLst>
              </a:tr>
              <a:tr h="651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dirty="0">
                          <a:solidFill>
                            <a:schemeClr val="tx1"/>
                          </a:solidFill>
                        </a:rPr>
                        <a:t>Flags Update </a:t>
                      </a:r>
                      <a:endParaRPr lang="en-AU" sz="2400" cap="none" spc="0" dirty="0">
                        <a:solidFill>
                          <a:schemeClr val="tx1"/>
                        </a:solidFill>
                      </a:endParaRPr>
                    </a:p>
                  </a:txBody>
                  <a:tcPr marL="130199" marR="317871" marT="37200" marB="278999">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5266040"/>
                  </a:ext>
                </a:extLst>
              </a:tr>
              <a:tr h="1000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kern="1200" cap="none" spc="0" dirty="0">
                          <a:solidFill>
                            <a:schemeClr val="tx1"/>
                          </a:solidFill>
                          <a:latin typeface="+mn-lt"/>
                          <a:ea typeface="+mn-ea"/>
                          <a:cs typeface="+mn-cs"/>
                        </a:rPr>
                        <a:t>Adding an Address to a Site Name for Client Appointment  Correspondence </a:t>
                      </a:r>
                      <a:endParaRPr lang="en-AU" sz="2400" cap="none" spc="0" dirty="0">
                        <a:solidFill>
                          <a:schemeClr val="tx1"/>
                        </a:solidFill>
                      </a:endParaRPr>
                    </a:p>
                  </a:txBody>
                  <a:tcPr marL="130199" marR="317871" marT="37200" marB="278999">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14043133"/>
                  </a:ext>
                </a:extLst>
              </a:tr>
              <a:tr h="777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dirty="0">
                          <a:solidFill>
                            <a:schemeClr val="tx1"/>
                          </a:solidFill>
                        </a:rPr>
                        <a:t>MCH Resources </a:t>
                      </a:r>
                      <a:endParaRPr lang="en-AU" sz="2400" cap="none" spc="0" dirty="0">
                        <a:solidFill>
                          <a:schemeClr val="tx1"/>
                        </a:solidFill>
                      </a:endParaRPr>
                    </a:p>
                  </a:txBody>
                  <a:tcPr marL="130199" marR="317871" marT="37200" marB="278999">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214255681"/>
                  </a:ext>
                </a:extLst>
              </a:tr>
              <a:tr h="1000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cap="none" spc="0" dirty="0">
                          <a:solidFill>
                            <a:schemeClr val="tx1"/>
                          </a:solidFill>
                          <a:latin typeface="+mn-lt"/>
                          <a:ea typeface="+mn-ea"/>
                          <a:cs typeface="+mn-cs"/>
                        </a:rPr>
                        <a:t>CDIS Support Processes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cap="none" spc="0" dirty="0">
                          <a:solidFill>
                            <a:schemeClr val="tx1"/>
                          </a:solidFill>
                          <a:latin typeface="+mn-lt"/>
                          <a:ea typeface="+mn-ea"/>
                          <a:cs typeface="+mn-cs"/>
                        </a:rPr>
                        <a:t>CDIS Support – Simplifying Help Requests </a:t>
                      </a:r>
                      <a:endParaRPr lang="en-AU" sz="2400" kern="1200" cap="none" spc="0" dirty="0">
                        <a:solidFill>
                          <a:schemeClr val="tx1"/>
                        </a:solidFill>
                        <a:latin typeface="+mn-lt"/>
                        <a:ea typeface="+mn-ea"/>
                        <a:cs typeface="+mn-cs"/>
                      </a:endParaRPr>
                    </a:p>
                  </a:txBody>
                  <a:tcPr marL="130199" marR="317871" marT="37200" marB="278999">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09694280"/>
                  </a:ext>
                </a:extLst>
              </a:tr>
              <a:tr h="695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cap="none" spc="0" dirty="0">
                          <a:solidFill>
                            <a:schemeClr val="tx1"/>
                          </a:solidFill>
                        </a:rPr>
                        <a:t>Q&amp;A – </a:t>
                      </a:r>
                    </a:p>
                  </a:txBody>
                  <a:tcPr marL="130199" marR="317871" marT="37200" marB="278999">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188300373"/>
                  </a:ext>
                </a:extLst>
              </a:tr>
            </a:tbl>
          </a:graphicData>
        </a:graphic>
      </p:graphicFrame>
    </p:spTree>
    <p:extLst>
      <p:ext uri="{BB962C8B-B14F-4D97-AF65-F5344CB8AC3E}">
        <p14:creationId xmlns:p14="http://schemas.microsoft.com/office/powerpoint/2010/main" val="66591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7808-1D97-3F07-E2B8-98BFA72780D8}"/>
              </a:ext>
            </a:extLst>
          </p:cNvPr>
          <p:cNvSpPr>
            <a:spLocks noGrp="1"/>
          </p:cNvSpPr>
          <p:nvPr>
            <p:ph type="title"/>
          </p:nvPr>
        </p:nvSpPr>
        <p:spPr>
          <a:xfrm>
            <a:off x="838200" y="365125"/>
            <a:ext cx="10515600" cy="1511300"/>
          </a:xfrm>
        </p:spPr>
        <p:txBody>
          <a:bodyPr>
            <a:normAutofit/>
          </a:bodyPr>
          <a:lstStyle/>
          <a:p>
            <a:r>
              <a:rPr lang="en-AU" sz="3600" dirty="0">
                <a:solidFill>
                  <a:schemeClr val="tx2"/>
                </a:solidFill>
              </a:rPr>
              <a:t>Recording and Saving Client Consultations Correctly</a:t>
            </a:r>
          </a:p>
        </p:txBody>
      </p:sp>
      <p:sp>
        <p:nvSpPr>
          <p:cNvPr id="13" name="Content Placeholder 2">
            <a:extLst>
              <a:ext uri="{FF2B5EF4-FFF2-40B4-BE49-F238E27FC236}">
                <a16:creationId xmlns:a16="http://schemas.microsoft.com/office/drawing/2014/main" id="{BA76E1D5-0089-2535-96C4-B62865A43D71}"/>
              </a:ext>
            </a:extLst>
          </p:cNvPr>
          <p:cNvSpPr txBox="1">
            <a:spLocks/>
          </p:cNvSpPr>
          <p:nvPr/>
        </p:nvSpPr>
        <p:spPr>
          <a:xfrm>
            <a:off x="558958" y="1560353"/>
            <a:ext cx="10749064" cy="49325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400"/>
              </a:lnSpc>
              <a:spcAft>
                <a:spcPts val="1200"/>
              </a:spcAft>
            </a:pPr>
            <a:r>
              <a:rPr lang="en-AU" sz="1800" dirty="0"/>
              <a:t>To prevent duplicate or incorrect data entry when recording consultation notes for a client’s consultation, it is recommended to only have </a:t>
            </a:r>
            <a:r>
              <a:rPr lang="en-AU" sz="1800" dirty="0">
                <a:highlight>
                  <a:srgbClr val="FFFF00"/>
                </a:highlight>
              </a:rPr>
              <a:t>one-CDIS Internet browser </a:t>
            </a:r>
            <a:r>
              <a:rPr lang="en-AU" sz="1800" dirty="0"/>
              <a:t>window or tab open.</a:t>
            </a:r>
          </a:p>
          <a:p>
            <a:pPr>
              <a:lnSpc>
                <a:spcPts val="1400"/>
              </a:lnSpc>
              <a:spcAft>
                <a:spcPts val="1200"/>
              </a:spcAft>
            </a:pPr>
            <a:endParaRPr lang="en-AU" sz="1800" dirty="0"/>
          </a:p>
          <a:p>
            <a:pPr>
              <a:lnSpc>
                <a:spcPts val="1400"/>
              </a:lnSpc>
              <a:spcAft>
                <a:spcPts val="1200"/>
              </a:spcAft>
            </a:pPr>
            <a:endParaRPr lang="en-AU" sz="1800" dirty="0"/>
          </a:p>
          <a:p>
            <a:pPr>
              <a:lnSpc>
                <a:spcPts val="1400"/>
              </a:lnSpc>
              <a:spcAft>
                <a:spcPts val="1200"/>
              </a:spcAft>
            </a:pPr>
            <a:endParaRPr lang="en-AU" sz="1800" dirty="0"/>
          </a:p>
          <a:p>
            <a:pPr>
              <a:lnSpc>
                <a:spcPts val="1400"/>
              </a:lnSpc>
              <a:spcAft>
                <a:spcPts val="1200"/>
              </a:spcAft>
            </a:pPr>
            <a:endParaRPr lang="en-AU" sz="1800" dirty="0"/>
          </a:p>
          <a:p>
            <a:pPr>
              <a:lnSpc>
                <a:spcPts val="1400"/>
              </a:lnSpc>
              <a:spcAft>
                <a:spcPts val="1200"/>
              </a:spcAft>
            </a:pPr>
            <a:endParaRPr lang="en-AU" sz="1800" dirty="0"/>
          </a:p>
          <a:p>
            <a:pPr>
              <a:lnSpc>
                <a:spcPts val="1400"/>
              </a:lnSpc>
              <a:spcAft>
                <a:spcPts val="1200"/>
              </a:spcAft>
            </a:pPr>
            <a:endParaRPr lang="en-AU" sz="1800" dirty="0"/>
          </a:p>
          <a:p>
            <a:pPr>
              <a:lnSpc>
                <a:spcPts val="1400"/>
              </a:lnSpc>
              <a:spcAft>
                <a:spcPts val="1200"/>
              </a:spcAft>
            </a:pPr>
            <a:r>
              <a:rPr lang="en-AU" sz="1800" dirty="0"/>
              <a:t>It has been reported that clinicians are using CDIS with two-Internet browser tabs or two-Internet windows open, for the same KAS consultation. When recording KAS consultation notes, this presents an issue for the CDIS system, and notes can be inadvertently recorded twice, or saved as draft whilst other notes are simultaneously saved into the client’s health record.</a:t>
            </a:r>
          </a:p>
          <a:p>
            <a:pPr>
              <a:lnSpc>
                <a:spcPts val="1400"/>
              </a:lnSpc>
              <a:spcAft>
                <a:spcPts val="1200"/>
              </a:spcAft>
            </a:pPr>
            <a:r>
              <a:rPr lang="en-AU" sz="1800" dirty="0"/>
              <a:t>When recording consultation notes for any client consultation, it is recommended to only have one-CDIS Internet browser window or tab open to prevent incorrect or duplicate data entry.</a:t>
            </a:r>
          </a:p>
        </p:txBody>
      </p:sp>
      <p:pic>
        <p:nvPicPr>
          <p:cNvPr id="16" name="Picture 15">
            <a:extLst>
              <a:ext uri="{FF2B5EF4-FFF2-40B4-BE49-F238E27FC236}">
                <a16:creationId xmlns:a16="http://schemas.microsoft.com/office/drawing/2014/main" id="{C0A69C0A-B3F6-E620-9231-1F21E7F5F18D}"/>
              </a:ext>
            </a:extLst>
          </p:cNvPr>
          <p:cNvPicPr>
            <a:picLocks noChangeAspect="1"/>
          </p:cNvPicPr>
          <p:nvPr/>
        </p:nvPicPr>
        <p:blipFill>
          <a:blip r:embed="rId2"/>
          <a:stretch>
            <a:fillRect/>
          </a:stretch>
        </p:blipFill>
        <p:spPr>
          <a:xfrm>
            <a:off x="883978" y="2302417"/>
            <a:ext cx="4428705" cy="2113940"/>
          </a:xfrm>
          <a:prstGeom prst="rect">
            <a:avLst/>
          </a:prstGeom>
          <a:ln w="3175">
            <a:solidFill>
              <a:schemeClr val="tx1"/>
            </a:solidFill>
          </a:ln>
        </p:spPr>
      </p:pic>
      <p:pic>
        <p:nvPicPr>
          <p:cNvPr id="17" name="Picture 16">
            <a:extLst>
              <a:ext uri="{FF2B5EF4-FFF2-40B4-BE49-F238E27FC236}">
                <a16:creationId xmlns:a16="http://schemas.microsoft.com/office/drawing/2014/main" id="{A3FF4F58-8B79-412E-0ABA-0577CA24C239}"/>
              </a:ext>
            </a:extLst>
          </p:cNvPr>
          <p:cNvPicPr>
            <a:picLocks noChangeAspect="1"/>
          </p:cNvPicPr>
          <p:nvPr/>
        </p:nvPicPr>
        <p:blipFill rotWithShape="1">
          <a:blip r:embed="rId3"/>
          <a:srcRect r="3900"/>
          <a:stretch/>
        </p:blipFill>
        <p:spPr>
          <a:xfrm>
            <a:off x="5504810" y="2869660"/>
            <a:ext cx="5735116" cy="653087"/>
          </a:xfrm>
          <a:prstGeom prst="rect">
            <a:avLst/>
          </a:prstGeom>
          <a:ln w="3175">
            <a:solidFill>
              <a:schemeClr val="tx1"/>
            </a:solidFill>
          </a:ln>
        </p:spPr>
      </p:pic>
    </p:spTree>
    <p:extLst>
      <p:ext uri="{BB962C8B-B14F-4D97-AF65-F5344CB8AC3E}">
        <p14:creationId xmlns:p14="http://schemas.microsoft.com/office/powerpoint/2010/main" val="414043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DD6DB-01FE-0CEC-F128-37D8000853BD}"/>
              </a:ext>
            </a:extLst>
          </p:cNvPr>
          <p:cNvSpPr>
            <a:spLocks noGrp="1"/>
          </p:cNvSpPr>
          <p:nvPr>
            <p:ph type="title"/>
          </p:nvPr>
        </p:nvSpPr>
        <p:spPr>
          <a:xfrm>
            <a:off x="838200" y="365125"/>
            <a:ext cx="10515600" cy="909005"/>
          </a:xfrm>
        </p:spPr>
        <p:txBody>
          <a:bodyPr/>
          <a:lstStyle/>
          <a:p>
            <a:r>
              <a:rPr lang="en-US" sz="3600" dirty="0">
                <a:solidFill>
                  <a:schemeClr val="tx2"/>
                </a:solidFill>
              </a:rPr>
              <a:t>Flags Update</a:t>
            </a:r>
            <a:endParaRPr lang="en-AU" sz="3600" dirty="0">
              <a:solidFill>
                <a:schemeClr val="tx2"/>
              </a:solidFill>
            </a:endParaRPr>
          </a:p>
        </p:txBody>
      </p:sp>
      <p:sp>
        <p:nvSpPr>
          <p:cNvPr id="3" name="Content Placeholder 2">
            <a:extLst>
              <a:ext uri="{FF2B5EF4-FFF2-40B4-BE49-F238E27FC236}">
                <a16:creationId xmlns:a16="http://schemas.microsoft.com/office/drawing/2014/main" id="{278C0765-0FA8-D3C0-7405-768A507D718C}"/>
              </a:ext>
            </a:extLst>
          </p:cNvPr>
          <p:cNvSpPr>
            <a:spLocks noGrp="1"/>
          </p:cNvSpPr>
          <p:nvPr>
            <p:ph idx="1"/>
          </p:nvPr>
        </p:nvSpPr>
        <p:spPr>
          <a:xfrm>
            <a:off x="838199" y="1274129"/>
            <a:ext cx="5422641" cy="5218745"/>
          </a:xfrm>
        </p:spPr>
        <p:txBody>
          <a:bodyPr>
            <a:normAutofit lnSpcReduction="10000"/>
          </a:bodyPr>
          <a:lstStyle/>
          <a:p>
            <a:r>
              <a:rPr lang="en-AU" sz="1600" dirty="0"/>
              <a:t>Two Risk / Flag Categories, and their details have been removed from CDIS:</a:t>
            </a:r>
          </a:p>
          <a:p>
            <a:pPr lvl="1"/>
            <a:r>
              <a:rPr lang="en-AU" sz="1600" dirty="0"/>
              <a:t>EMCH – Referral Criteria</a:t>
            </a:r>
          </a:p>
          <a:p>
            <a:pPr lvl="1"/>
            <a:r>
              <a:rPr lang="en-AU" sz="1600" dirty="0"/>
              <a:t>Risk – COVID related</a:t>
            </a:r>
          </a:p>
          <a:p>
            <a:r>
              <a:rPr lang="en-AU" sz="1600" dirty="0"/>
              <a:t>Though these Categories still appear in the “Add Flag / Alert” drop-down list, they cannot be selected/added.</a:t>
            </a:r>
          </a:p>
          <a:p>
            <a:r>
              <a:rPr lang="en-AU" sz="1600" dirty="0"/>
              <a:t>Clients with these Risks/ Flags on their Hx, can have these edited or end-dated.</a:t>
            </a:r>
          </a:p>
          <a:p>
            <a:pPr marL="0" indent="0">
              <a:buNone/>
            </a:pPr>
            <a:endParaRPr lang="en-AU" sz="1600" dirty="0"/>
          </a:p>
          <a:p>
            <a:r>
              <a:rPr lang="en-AU" sz="1600" dirty="0"/>
              <a:t>For several categories, some details have been removed.</a:t>
            </a:r>
          </a:p>
          <a:p>
            <a:r>
              <a:rPr lang="en-AU" sz="1600" dirty="0"/>
              <a:t>These details will no longer be available for selection, however clients with these Risks/ Flags on their Hx, can have these edited or end-dated.</a:t>
            </a:r>
          </a:p>
          <a:p>
            <a:pPr marL="0" indent="0">
              <a:buNone/>
            </a:pPr>
            <a:endParaRPr lang="en-AU" sz="1600" dirty="0"/>
          </a:p>
          <a:p>
            <a:r>
              <a:rPr lang="en-AU" sz="1600" dirty="0"/>
              <a:t>For three categories, the option of ‘Other’ has been added:</a:t>
            </a:r>
          </a:p>
          <a:p>
            <a:pPr lvl="1"/>
            <a:r>
              <a:rPr lang="en-AU" sz="1600" dirty="0"/>
              <a:t>Risk - Individual child factors</a:t>
            </a:r>
          </a:p>
          <a:p>
            <a:pPr lvl="1"/>
            <a:r>
              <a:rPr lang="en-AU" sz="1600" dirty="0"/>
              <a:t>Risk - Family/Parental factors</a:t>
            </a:r>
          </a:p>
          <a:p>
            <a:pPr lvl="1"/>
            <a:r>
              <a:rPr lang="en-AU" sz="1600" dirty="0"/>
              <a:t>Risk - Social/environment factors</a:t>
            </a:r>
          </a:p>
        </p:txBody>
      </p:sp>
      <p:pic>
        <p:nvPicPr>
          <p:cNvPr id="5" name="Picture 4">
            <a:extLst>
              <a:ext uri="{FF2B5EF4-FFF2-40B4-BE49-F238E27FC236}">
                <a16:creationId xmlns:a16="http://schemas.microsoft.com/office/drawing/2014/main" id="{6A4CF64A-D39C-DB14-AD1C-B34442206E1F}"/>
              </a:ext>
            </a:extLst>
          </p:cNvPr>
          <p:cNvPicPr>
            <a:picLocks noChangeAspect="1"/>
          </p:cNvPicPr>
          <p:nvPr/>
        </p:nvPicPr>
        <p:blipFill>
          <a:blip r:embed="rId2"/>
          <a:stretch>
            <a:fillRect/>
          </a:stretch>
        </p:blipFill>
        <p:spPr>
          <a:xfrm>
            <a:off x="6350492" y="279131"/>
            <a:ext cx="5385788" cy="6299738"/>
          </a:xfrm>
          <a:prstGeom prst="rect">
            <a:avLst/>
          </a:prstGeom>
        </p:spPr>
      </p:pic>
    </p:spTree>
    <p:extLst>
      <p:ext uri="{BB962C8B-B14F-4D97-AF65-F5344CB8AC3E}">
        <p14:creationId xmlns:p14="http://schemas.microsoft.com/office/powerpoint/2010/main" val="259028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7808-1D97-3F07-E2B8-98BFA72780D8}"/>
              </a:ext>
            </a:extLst>
          </p:cNvPr>
          <p:cNvSpPr>
            <a:spLocks noGrp="1"/>
          </p:cNvSpPr>
          <p:nvPr>
            <p:ph type="title"/>
          </p:nvPr>
        </p:nvSpPr>
        <p:spPr>
          <a:xfrm>
            <a:off x="838200" y="365125"/>
            <a:ext cx="10515600" cy="848872"/>
          </a:xfrm>
        </p:spPr>
        <p:txBody>
          <a:bodyPr>
            <a:normAutofit/>
          </a:bodyPr>
          <a:lstStyle/>
          <a:p>
            <a:r>
              <a:rPr lang="en-AU" sz="2600" dirty="0">
                <a:solidFill>
                  <a:schemeClr val="tx2"/>
                </a:solidFill>
              </a:rPr>
              <a:t>Adding an Address to a Site Name for Client Appointment  Correspondence</a:t>
            </a:r>
            <a:endParaRPr lang="en-AU" sz="2600" dirty="0"/>
          </a:p>
        </p:txBody>
      </p:sp>
      <p:sp>
        <p:nvSpPr>
          <p:cNvPr id="3" name="Content Placeholder 2">
            <a:extLst>
              <a:ext uri="{FF2B5EF4-FFF2-40B4-BE49-F238E27FC236}">
                <a16:creationId xmlns:a16="http://schemas.microsoft.com/office/drawing/2014/main" id="{833EBA91-6B64-7897-9B32-9D790937538E}"/>
              </a:ext>
            </a:extLst>
          </p:cNvPr>
          <p:cNvSpPr>
            <a:spLocks noGrp="1"/>
          </p:cNvSpPr>
          <p:nvPr>
            <p:ph idx="1"/>
          </p:nvPr>
        </p:nvSpPr>
        <p:spPr>
          <a:xfrm>
            <a:off x="746164" y="1418214"/>
            <a:ext cx="7849456" cy="2511407"/>
          </a:xfrm>
        </p:spPr>
        <p:txBody>
          <a:bodyPr>
            <a:normAutofit lnSpcReduction="10000"/>
          </a:bodyPr>
          <a:lstStyle/>
          <a:p>
            <a:r>
              <a:rPr lang="en-AU" sz="1600" dirty="0"/>
              <a:t>Sites, Centres and Calendars, have the ability to include and display their current address</a:t>
            </a:r>
          </a:p>
          <a:p>
            <a:r>
              <a:rPr lang="en-AU" sz="1600" dirty="0"/>
              <a:t>This is done by adding the current address to the “Name” of the site</a:t>
            </a:r>
          </a:p>
          <a:p>
            <a:r>
              <a:rPr lang="en-AU" sz="1600" dirty="0"/>
              <a:t>Requests can be submitted to CDIS helpdesk using the CDIS Site request form v2, with authority clearly displayed from a clinical Co-ordinator*</a:t>
            </a:r>
          </a:p>
          <a:p>
            <a:pPr marL="0" indent="0">
              <a:buNone/>
            </a:pPr>
            <a:endParaRPr lang="en-AU" sz="1300" dirty="0"/>
          </a:p>
          <a:p>
            <a:pPr marL="0" indent="0">
              <a:buNone/>
            </a:pPr>
            <a:r>
              <a:rPr lang="en-AU" sz="1300" i="1" dirty="0"/>
              <a:t>*If an admin requests this, ensure a forwarded approval from the Coordinator is included the email chain, or it will be passed back and require re-submission</a:t>
            </a:r>
          </a:p>
          <a:p>
            <a:pPr marL="0" indent="0">
              <a:buNone/>
            </a:pPr>
            <a:r>
              <a:rPr lang="en-AU" sz="1600" b="1" i="1" dirty="0">
                <a:solidFill>
                  <a:schemeClr val="accent1">
                    <a:lumMod val="75000"/>
                  </a:schemeClr>
                </a:solidFill>
              </a:rPr>
              <a:t>We are still unable to rename sites/centres/calendars/or change addresses in CDIS, when sites physically move or close.</a:t>
            </a:r>
          </a:p>
          <a:p>
            <a:pPr marL="0" indent="0">
              <a:buNone/>
            </a:pPr>
            <a:endParaRPr lang="en-AU" sz="1600" i="1" dirty="0"/>
          </a:p>
        </p:txBody>
      </p:sp>
      <p:sp>
        <p:nvSpPr>
          <p:cNvPr id="4" name="Content Placeholder 2">
            <a:extLst>
              <a:ext uri="{FF2B5EF4-FFF2-40B4-BE49-F238E27FC236}">
                <a16:creationId xmlns:a16="http://schemas.microsoft.com/office/drawing/2014/main" id="{5E3899A1-A3E0-AC67-91CF-B7C2742FC300}"/>
              </a:ext>
            </a:extLst>
          </p:cNvPr>
          <p:cNvSpPr txBox="1">
            <a:spLocks/>
          </p:cNvSpPr>
          <p:nvPr/>
        </p:nvSpPr>
        <p:spPr>
          <a:xfrm>
            <a:off x="868230" y="4014556"/>
            <a:ext cx="3059883" cy="2338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u="sng" dirty="0"/>
              <a:t>Pros</a:t>
            </a:r>
          </a:p>
          <a:p>
            <a:r>
              <a:rPr lang="en-AU" sz="1400" dirty="0"/>
              <a:t>Addresses are visible in Home screen (Calendars)</a:t>
            </a:r>
          </a:p>
          <a:p>
            <a:r>
              <a:rPr lang="en-AU" sz="1400" dirty="0"/>
              <a:t>Message character count would increase (no increased costs for email correspondence)</a:t>
            </a:r>
          </a:p>
          <a:p>
            <a:r>
              <a:rPr lang="en-AU" sz="1400" dirty="0"/>
              <a:t>Clients receive addresses in their appointment correspondence</a:t>
            </a:r>
          </a:p>
        </p:txBody>
      </p:sp>
      <p:sp>
        <p:nvSpPr>
          <p:cNvPr id="5" name="Content Placeholder 2">
            <a:extLst>
              <a:ext uri="{FF2B5EF4-FFF2-40B4-BE49-F238E27FC236}">
                <a16:creationId xmlns:a16="http://schemas.microsoft.com/office/drawing/2014/main" id="{8E8365BE-07BD-6A72-3803-E53E6827C731}"/>
              </a:ext>
            </a:extLst>
          </p:cNvPr>
          <p:cNvSpPr txBox="1">
            <a:spLocks/>
          </p:cNvSpPr>
          <p:nvPr/>
        </p:nvSpPr>
        <p:spPr>
          <a:xfrm>
            <a:off x="4132092" y="4014556"/>
            <a:ext cx="3927816" cy="249808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u="sng" dirty="0"/>
              <a:t>Cons</a:t>
            </a:r>
          </a:p>
          <a:p>
            <a:r>
              <a:rPr lang="en-AU" sz="1600" dirty="0"/>
              <a:t>The character limit is 100 (impacts some sites)</a:t>
            </a:r>
          </a:p>
          <a:p>
            <a:r>
              <a:rPr lang="en-AU" sz="1600" dirty="0"/>
              <a:t>Message character count would increase (increasing SMS Costs)</a:t>
            </a:r>
          </a:p>
          <a:p>
            <a:r>
              <a:rPr lang="en-AU" sz="1600" dirty="0"/>
              <a:t>‘Group’ links Site name and address, so addresses would appear twice</a:t>
            </a:r>
          </a:p>
          <a:p>
            <a:r>
              <a:rPr lang="en-AU" sz="1600" dirty="0"/>
              <a:t>Letters include Site name and address so may require editing as address would appear twice</a:t>
            </a:r>
          </a:p>
          <a:p>
            <a:r>
              <a:rPr lang="en-AU" sz="1600" dirty="0"/>
              <a:t>Can only be updated via CDIS Helpdesk by MCH Support at Health</a:t>
            </a:r>
          </a:p>
        </p:txBody>
      </p:sp>
      <p:pic>
        <p:nvPicPr>
          <p:cNvPr id="6" name="Picture 5">
            <a:extLst>
              <a:ext uri="{FF2B5EF4-FFF2-40B4-BE49-F238E27FC236}">
                <a16:creationId xmlns:a16="http://schemas.microsoft.com/office/drawing/2014/main" id="{355A55A7-6D0E-4987-B61F-C5C7FDA24E6A}"/>
              </a:ext>
            </a:extLst>
          </p:cNvPr>
          <p:cNvPicPr>
            <a:picLocks noChangeAspect="1"/>
          </p:cNvPicPr>
          <p:nvPr/>
        </p:nvPicPr>
        <p:blipFill rotWithShape="1">
          <a:blip r:embed="rId2"/>
          <a:srcRect t="10487" r="90145" b="64338"/>
          <a:stretch/>
        </p:blipFill>
        <p:spPr bwMode="auto">
          <a:xfrm>
            <a:off x="8595620" y="2510949"/>
            <a:ext cx="2506648" cy="2498080"/>
          </a:xfrm>
          <a:prstGeom prst="rect">
            <a:avLst/>
          </a:prstGeom>
          <a:ln w="3175">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FFF50F92-DA44-EF41-6C78-EA131EFCAE24}"/>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1343" t="43750" r="21356" b="38438"/>
          <a:stretch>
            <a:fillRect/>
          </a:stretch>
        </p:blipFill>
        <p:spPr bwMode="auto">
          <a:xfrm>
            <a:off x="8595620" y="1333500"/>
            <a:ext cx="2172038" cy="108585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E5B66E2-AF21-BEC3-5DF1-C29CFF3A2846}"/>
              </a:ext>
            </a:extLst>
          </p:cNvPr>
          <p:cNvPicPr>
            <a:picLocks noChangeAspect="1"/>
          </p:cNvPicPr>
          <p:nvPr/>
        </p:nvPicPr>
        <p:blipFill rotWithShape="1">
          <a:blip r:embed="rId5" r:link="rId6">
            <a:extLst>
              <a:ext uri="{28A0092B-C50C-407E-A947-70E740481C1C}">
                <a14:useLocalDpi xmlns:a14="http://schemas.microsoft.com/office/drawing/2010/main" val="0"/>
              </a:ext>
            </a:extLst>
          </a:blip>
          <a:srcRect t="58585" r="22535" b="20259"/>
          <a:stretch>
            <a:fillRect/>
          </a:stretch>
        </p:blipFill>
        <p:spPr bwMode="auto">
          <a:xfrm>
            <a:off x="8746159" y="5100628"/>
            <a:ext cx="2356109" cy="1392246"/>
          </a:xfrm>
          <a:prstGeom prst="rect">
            <a:avLst/>
          </a:prstGeom>
          <a:noFill/>
          <a:ln>
            <a:noFill/>
          </a:ln>
          <a:extLst>
            <a:ext uri="{53640926-AAD7-44D8-BBD7-CCE9431645EC}">
              <a14:shadowObscured xmlns:a14="http://schemas.microsoft.com/office/drawing/2010/main"/>
            </a:ext>
          </a:extLst>
        </p:spPr>
      </p:pic>
      <p:cxnSp>
        <p:nvCxnSpPr>
          <p:cNvPr id="12" name="Straight Arrow Connector 11">
            <a:extLst>
              <a:ext uri="{FF2B5EF4-FFF2-40B4-BE49-F238E27FC236}">
                <a16:creationId xmlns:a16="http://schemas.microsoft.com/office/drawing/2014/main" id="{9369F125-5B17-923C-61EC-37A244492578}"/>
              </a:ext>
            </a:extLst>
          </p:cNvPr>
          <p:cNvCxnSpPr>
            <a:cxnSpLocks/>
            <a:endCxn id="8" idx="0"/>
          </p:cNvCxnSpPr>
          <p:nvPr/>
        </p:nvCxnSpPr>
        <p:spPr>
          <a:xfrm flipH="1">
            <a:off x="9924214" y="4465468"/>
            <a:ext cx="63165" cy="635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57526A4-0822-BD1B-4F93-4C2309C71F4A}"/>
              </a:ext>
            </a:extLst>
          </p:cNvPr>
          <p:cNvCxnSpPr>
            <a:cxnSpLocks/>
          </p:cNvCxnSpPr>
          <p:nvPr/>
        </p:nvCxnSpPr>
        <p:spPr>
          <a:xfrm flipH="1" flipV="1">
            <a:off x="9294920" y="2325950"/>
            <a:ext cx="692459" cy="825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0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9" name="Picture 5158"/>
          <p:cNvPicPr>
            <a:picLocks noChangeAspect="1"/>
          </p:cNvPicPr>
          <p:nvPr/>
        </p:nvPicPr>
        <p:blipFill rotWithShape="1">
          <a:blip r:embed="rId3"/>
          <a:srcRect b="4018"/>
          <a:stretch/>
        </p:blipFill>
        <p:spPr>
          <a:xfrm>
            <a:off x="1647826" y="1037949"/>
            <a:ext cx="8473002" cy="5182895"/>
          </a:xfrm>
          <a:prstGeom prst="rect">
            <a:avLst/>
          </a:prstGeom>
        </p:spPr>
      </p:pic>
      <p:sp>
        <p:nvSpPr>
          <p:cNvPr id="5" name="TextBox 4">
            <a:extLst>
              <a:ext uri="{FF2B5EF4-FFF2-40B4-BE49-F238E27FC236}">
                <a16:creationId xmlns:a16="http://schemas.microsoft.com/office/drawing/2014/main" id="{E864FDB5-3660-47F7-B284-DE05059503E8}"/>
              </a:ext>
            </a:extLst>
          </p:cNvPr>
          <p:cNvSpPr txBox="1"/>
          <p:nvPr/>
        </p:nvSpPr>
        <p:spPr>
          <a:xfrm>
            <a:off x="1561178" y="268508"/>
            <a:ext cx="3770006" cy="769441"/>
          </a:xfrm>
          <a:prstGeom prst="rect">
            <a:avLst/>
          </a:prstGeom>
          <a:noFill/>
        </p:spPr>
        <p:txBody>
          <a:bodyPr wrap="none" rtlCol="0">
            <a:spAutoFit/>
          </a:bodyPr>
          <a:lstStyle/>
          <a:p>
            <a:r>
              <a:rPr lang="en-AU" sz="4400" dirty="0">
                <a:solidFill>
                  <a:schemeClr val="accent2"/>
                </a:solidFill>
              </a:rPr>
              <a:t>MCH Resources</a:t>
            </a:r>
          </a:p>
        </p:txBody>
      </p:sp>
      <p:sp>
        <p:nvSpPr>
          <p:cNvPr id="2" name="TextBox 1">
            <a:extLst>
              <a:ext uri="{FF2B5EF4-FFF2-40B4-BE49-F238E27FC236}">
                <a16:creationId xmlns:a16="http://schemas.microsoft.com/office/drawing/2014/main" id="{9D8BCC2E-97D4-40A7-812B-B34DF85D842A}"/>
              </a:ext>
            </a:extLst>
          </p:cNvPr>
          <p:cNvSpPr txBox="1"/>
          <p:nvPr/>
        </p:nvSpPr>
        <p:spPr>
          <a:xfrm>
            <a:off x="6096000" y="5448300"/>
            <a:ext cx="4448174" cy="923330"/>
          </a:xfrm>
          <a:prstGeom prst="rect">
            <a:avLst/>
          </a:prstGeom>
          <a:noFill/>
        </p:spPr>
        <p:txBody>
          <a:bodyPr wrap="square" rtlCol="0">
            <a:spAutoFit/>
          </a:bodyPr>
          <a:lstStyle/>
          <a:p>
            <a:r>
              <a:rPr lang="en-US" dirty="0"/>
              <a:t>V</a:t>
            </a:r>
            <a:r>
              <a:rPr lang="en-AU" dirty="0"/>
              <a:t>imeo Password – cdis</a:t>
            </a:r>
          </a:p>
          <a:p>
            <a:r>
              <a:rPr lang="en-AU" dirty="0"/>
              <a:t>MCH Clinical Practice videos password – mchvideos</a:t>
            </a:r>
          </a:p>
        </p:txBody>
      </p:sp>
    </p:spTree>
    <p:extLst>
      <p:ext uri="{BB962C8B-B14F-4D97-AF65-F5344CB8AC3E}">
        <p14:creationId xmlns:p14="http://schemas.microsoft.com/office/powerpoint/2010/main" val="174083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A84213-A869-4467-B876-EEDE0D1B0343}"/>
              </a:ext>
            </a:extLst>
          </p:cNvPr>
          <p:cNvSpPr txBox="1"/>
          <p:nvPr/>
        </p:nvSpPr>
        <p:spPr>
          <a:xfrm>
            <a:off x="1097279" y="372740"/>
            <a:ext cx="7912615" cy="646331"/>
          </a:xfrm>
          <a:prstGeom prst="rect">
            <a:avLst/>
          </a:prstGeom>
          <a:noFill/>
        </p:spPr>
        <p:txBody>
          <a:bodyPr wrap="none" rtlCol="0">
            <a:spAutoFit/>
          </a:bodyPr>
          <a:lstStyle/>
          <a:p>
            <a:r>
              <a:rPr lang="en-AU" sz="3600" dirty="0">
                <a:solidFill>
                  <a:schemeClr val="accent2"/>
                </a:solidFill>
              </a:rPr>
              <a:t>CDIS Support – CDIS User Responsibilities</a:t>
            </a:r>
          </a:p>
        </p:txBody>
      </p:sp>
      <p:sp>
        <p:nvSpPr>
          <p:cNvPr id="7" name="Content Placeholder 5">
            <a:extLst>
              <a:ext uri="{FF2B5EF4-FFF2-40B4-BE49-F238E27FC236}">
                <a16:creationId xmlns:a16="http://schemas.microsoft.com/office/drawing/2014/main" id="{53AB01E9-44D1-4615-89CC-4A8A8B749AE2}"/>
              </a:ext>
            </a:extLst>
          </p:cNvPr>
          <p:cNvSpPr txBox="1">
            <a:spLocks/>
          </p:cNvSpPr>
          <p:nvPr/>
        </p:nvSpPr>
        <p:spPr>
          <a:xfrm>
            <a:off x="963928" y="1439785"/>
            <a:ext cx="9475471" cy="468373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ts val="1350"/>
              </a:lnSpc>
              <a:spcAft>
                <a:spcPts val="600"/>
              </a:spcAft>
            </a:pPr>
            <a:r>
              <a:rPr lang="en-AU" sz="1600" dirty="0">
                <a:ea typeface="Times New Roman" panose="02020603050405020304" pitchFamily="18" charset="0"/>
                <a:cs typeface="Times New Roman" panose="02020603050405020304" pitchFamily="18" charset="0"/>
              </a:rPr>
              <a:t>When you are experiencing a CDIS issue / problem / question:</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Check internally with your team leader / coordinator / CDIS Champions to validate what’s happening in CDIS. Include this in your request for support.</a:t>
            </a: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If your issue is connecting to CDIS, please </a:t>
            </a:r>
            <a:r>
              <a:rPr lang="en-AU" sz="1600" dirty="0">
                <a:cs typeface="Times New Roman" panose="02020603050405020304" pitchFamily="18" charset="0"/>
              </a:rPr>
              <a:t>check with your local IT professional if there is a network issue.</a:t>
            </a: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Are you the only one with the issue or are others experiencing this too? When was this problem first noticed?  Include this in your request for support.</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rabicPeriod"/>
            </a:pPr>
            <a:r>
              <a:rPr lang="en-AU" sz="1600" dirty="0">
                <a:ea typeface="Times New Roman" panose="02020603050405020304" pitchFamily="18" charset="0"/>
                <a:cs typeface="Times New Roman" panose="02020603050405020304" pitchFamily="18" charset="0"/>
              </a:rPr>
              <a:t>Check the online resources available to you, and if you're not closer to resolution, escalate to Contact CDIS Helpdesk on 1300 856 183 or </a:t>
            </a:r>
            <a:r>
              <a:rPr lang="en-AU" sz="1600" dirty="0">
                <a:ea typeface="Times New Roman" panose="02020603050405020304" pitchFamily="18" charset="0"/>
                <a:cs typeface="Times New Roman" panose="02020603050405020304" pitchFamily="18" charset="0"/>
                <a:hlinkClick r:id="rId3"/>
              </a:rPr>
              <a:t>cdis@support.vic.gov.au</a:t>
            </a:r>
            <a:r>
              <a:rPr lang="en-AU" sz="1600" dirty="0">
                <a:ea typeface="Times New Roman" panose="02020603050405020304" pitchFamily="18" charset="0"/>
                <a:cs typeface="Times New Roman" panose="02020603050405020304" pitchFamily="18" charset="0"/>
              </a:rPr>
              <a:t> with the following important detail</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600" dirty="0">
                <a:ea typeface="Times New Roman" panose="02020603050405020304" pitchFamily="18" charset="0"/>
                <a:cs typeface="Times New Roman" panose="02020603050405020304" pitchFamily="18" charset="0"/>
              </a:rPr>
              <a:t>In summary what is question or problem?</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screen are you using / what actions are you doing in CDIS, </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is the outcome you’re expecting?</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dirty="0">
                <a:ea typeface="Times New Roman" panose="02020603050405020304" pitchFamily="18" charset="0"/>
                <a:cs typeface="Times New Roman" panose="02020603050405020304" pitchFamily="18" charset="0"/>
              </a:rPr>
              <a:t>What is actually happening instead?</a:t>
            </a:r>
            <a:endParaRPr lang="en-AU" sz="1600" dirty="0">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sz="1600" b="1" dirty="0">
                <a:ea typeface="Times New Roman" panose="02020603050405020304" pitchFamily="18" charset="0"/>
                <a:cs typeface="Times New Roman" panose="02020603050405020304" pitchFamily="18" charset="0"/>
              </a:rPr>
              <a:t>NB: Client ID</a:t>
            </a:r>
            <a:endParaRPr lang="en-AU" sz="1600" dirty="0">
              <a:ea typeface="Calibri" panose="020F0502020204030204" pitchFamily="34" charset="0"/>
              <a:cs typeface="Times New Roman" panose="02020603050405020304" pitchFamily="18" charset="0"/>
            </a:endParaRPr>
          </a:p>
          <a:p>
            <a:pPr marL="342900" indent="-342900">
              <a:lnSpc>
                <a:spcPts val="1350"/>
              </a:lnSpc>
              <a:spcAft>
                <a:spcPts val="600"/>
              </a:spcAft>
              <a:buFont typeface="+mj-lt"/>
              <a:buAutoNum type="alphaUcPeriod"/>
            </a:pPr>
            <a:r>
              <a:rPr lang="en-AU" sz="1600" dirty="0">
                <a:ea typeface="Times New Roman" panose="02020603050405020304" pitchFamily="18" charset="0"/>
                <a:cs typeface="Times New Roman" panose="02020603050405020304" pitchFamily="18" charset="0"/>
              </a:rPr>
              <a:t>Take a screen capture of the error or copy and paste the URL (web address),the name of the screen you’re using. For reports, detail the year or data range you’re using, and any other data selections, and capture the error message.</a:t>
            </a:r>
            <a:endParaRPr lang="en-AU"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500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A84213-A869-4467-B876-EEDE0D1B0343}"/>
              </a:ext>
            </a:extLst>
          </p:cNvPr>
          <p:cNvSpPr txBox="1"/>
          <p:nvPr/>
        </p:nvSpPr>
        <p:spPr>
          <a:xfrm>
            <a:off x="1097279" y="372740"/>
            <a:ext cx="7321107" cy="646331"/>
          </a:xfrm>
          <a:prstGeom prst="rect">
            <a:avLst/>
          </a:prstGeom>
          <a:noFill/>
        </p:spPr>
        <p:txBody>
          <a:bodyPr wrap="none" rtlCol="0">
            <a:spAutoFit/>
          </a:bodyPr>
          <a:lstStyle/>
          <a:p>
            <a:r>
              <a:rPr lang="en-AU" sz="3600" dirty="0">
                <a:solidFill>
                  <a:schemeClr val="accent2"/>
                </a:solidFill>
              </a:rPr>
              <a:t>CDIS Support – Health Responsibilities</a:t>
            </a:r>
          </a:p>
        </p:txBody>
      </p:sp>
      <p:sp>
        <p:nvSpPr>
          <p:cNvPr id="7" name="Content Placeholder 5">
            <a:extLst>
              <a:ext uri="{FF2B5EF4-FFF2-40B4-BE49-F238E27FC236}">
                <a16:creationId xmlns:a16="http://schemas.microsoft.com/office/drawing/2014/main" id="{53AB01E9-44D1-4615-89CC-4A8A8B749AE2}"/>
              </a:ext>
            </a:extLst>
          </p:cNvPr>
          <p:cNvSpPr txBox="1">
            <a:spLocks/>
          </p:cNvSpPr>
          <p:nvPr/>
        </p:nvSpPr>
        <p:spPr>
          <a:xfrm>
            <a:off x="963928" y="1439786"/>
            <a:ext cx="9475471" cy="268833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lvl="0" indent="-342900">
              <a:lnSpc>
                <a:spcPts val="1350"/>
              </a:lnSpc>
              <a:spcAft>
                <a:spcPts val="600"/>
              </a:spcAft>
              <a:buFont typeface="+mj-lt"/>
              <a:buAutoNum type="arabicPeriod"/>
            </a:pPr>
            <a:r>
              <a:rPr lang="en-AU" sz="1800" dirty="0">
                <a:effectLst/>
                <a:ea typeface="Times New Roman" panose="02020603050405020304" pitchFamily="18" charset="0"/>
                <a:cs typeface="Times New Roman" panose="02020603050405020304" pitchFamily="18" charset="0"/>
              </a:rPr>
              <a:t>Record issue / question /problem and assign Incident #</a:t>
            </a:r>
            <a:endParaRPr lang="en-AU" sz="1800" dirty="0">
              <a:effectLst/>
              <a:ea typeface="Calibri" panose="020F0502020204030204" pitchFamily="34" charset="0"/>
              <a:cs typeface="Times New Roman" panose="02020603050405020304" pitchFamily="18" charset="0"/>
            </a:endParaRPr>
          </a:p>
          <a:p>
            <a:pPr marL="342900" lvl="0" indent="-342900">
              <a:lnSpc>
                <a:spcPts val="1350"/>
              </a:lnSpc>
              <a:spcAft>
                <a:spcPts val="600"/>
              </a:spcAft>
              <a:buFont typeface="+mj-lt"/>
              <a:buAutoNum type="arabicPeriod"/>
            </a:pPr>
            <a:r>
              <a:rPr lang="en-AU" sz="1800" dirty="0">
                <a:effectLst/>
                <a:ea typeface="Times New Roman" panose="02020603050405020304" pitchFamily="18" charset="0"/>
                <a:cs typeface="Times New Roman" panose="02020603050405020304" pitchFamily="18" charset="0"/>
              </a:rPr>
              <a:t>Triage &gt; Fix on first contact if possible &gt;</a:t>
            </a:r>
            <a:endParaRPr lang="en-AU" sz="1800" dirty="0">
              <a:effectLst/>
              <a:ea typeface="Calibri" panose="020F0502020204030204" pitchFamily="34" charset="0"/>
              <a:cs typeface="Times New Roman" panose="02020603050405020304" pitchFamily="18" charset="0"/>
            </a:endParaRPr>
          </a:p>
          <a:p>
            <a:pPr marL="342900" lvl="0" indent="-342900">
              <a:lnSpc>
                <a:spcPts val="1350"/>
              </a:lnSpc>
              <a:spcAft>
                <a:spcPts val="600"/>
              </a:spcAft>
              <a:buFont typeface="Symbol" panose="05050102010706020507" pitchFamily="18" charset="2"/>
              <a:buChar char=""/>
            </a:pPr>
            <a:r>
              <a:rPr lang="en-AU" sz="1800" dirty="0">
                <a:effectLst/>
                <a:ea typeface="Times New Roman" panose="02020603050405020304" pitchFamily="18" charset="0"/>
                <a:cs typeface="Times New Roman" panose="02020603050405020304" pitchFamily="18" charset="0"/>
              </a:rPr>
              <a:t>If Technical the helpdesk will review and resolve</a:t>
            </a:r>
            <a:endParaRPr lang="en-AU" sz="1800" dirty="0">
              <a:effectLst/>
              <a:ea typeface="Calibri" panose="020F0502020204030204" pitchFamily="34" charset="0"/>
              <a:cs typeface="Times New Roman" panose="02020603050405020304" pitchFamily="18" charset="0"/>
            </a:endParaRPr>
          </a:p>
          <a:p>
            <a:pPr marL="342900" lvl="0" indent="-342900">
              <a:lnSpc>
                <a:spcPts val="1350"/>
              </a:lnSpc>
              <a:spcAft>
                <a:spcPts val="600"/>
              </a:spcAft>
              <a:buFont typeface="Symbol" panose="05050102010706020507" pitchFamily="18" charset="2"/>
              <a:buChar char=""/>
            </a:pPr>
            <a:r>
              <a:rPr lang="en-AU" sz="1800" dirty="0">
                <a:effectLst/>
                <a:ea typeface="Times New Roman" panose="02020603050405020304" pitchFamily="18" charset="0"/>
                <a:cs typeface="Times New Roman" panose="02020603050405020304" pitchFamily="18" charset="0"/>
              </a:rPr>
              <a:t>If Clinical the helpdesk will assign it to the clinical team to review and resolve</a:t>
            </a:r>
            <a:endParaRPr lang="en-AU" sz="1800" dirty="0">
              <a:effectLst/>
              <a:ea typeface="Calibri" panose="020F0502020204030204" pitchFamily="34" charset="0"/>
              <a:cs typeface="Times New Roman" panose="02020603050405020304" pitchFamily="18" charset="0"/>
            </a:endParaRPr>
          </a:p>
          <a:p>
            <a:pPr marL="742950" lvl="1" indent="-285750">
              <a:lnSpc>
                <a:spcPts val="1350"/>
              </a:lnSpc>
              <a:spcAft>
                <a:spcPts val="600"/>
              </a:spcAft>
              <a:buFont typeface="Courier New" panose="02070309020205020404" pitchFamily="49" charset="0"/>
              <a:buChar char="o"/>
            </a:pPr>
            <a:r>
              <a:rPr lang="en-AU" dirty="0">
                <a:effectLst/>
                <a:ea typeface="Times New Roman" panose="02020603050405020304" pitchFamily="18" charset="0"/>
                <a:cs typeface="Times New Roman" panose="02020603050405020304" pitchFamily="18" charset="0"/>
              </a:rPr>
              <a:t>If either team requires the issue to be escalated to supplier this is done</a:t>
            </a:r>
            <a:endParaRPr lang="en-AU" dirty="0">
              <a:effectLst/>
              <a:ea typeface="Calibri" panose="020F0502020204030204" pitchFamily="34" charset="0"/>
              <a:cs typeface="Times New Roman" panose="02020603050405020304" pitchFamily="18" charset="0"/>
            </a:endParaRPr>
          </a:p>
          <a:p>
            <a:pPr marL="342900" lvl="0" indent="-342900">
              <a:lnSpc>
                <a:spcPts val="1350"/>
              </a:lnSpc>
              <a:spcAft>
                <a:spcPts val="600"/>
              </a:spcAft>
              <a:buFont typeface="+mj-lt"/>
              <a:buAutoNum type="arabicPeriod" startAt="3"/>
            </a:pPr>
            <a:r>
              <a:rPr lang="en-AU" sz="1800" dirty="0">
                <a:effectLst/>
                <a:ea typeface="Times New Roman" panose="02020603050405020304" pitchFamily="18" charset="0"/>
                <a:cs typeface="Times New Roman" panose="02020603050405020304" pitchFamily="18" charset="0"/>
              </a:rPr>
              <a:t>The MCH Clinical team in The Department of Health reviews and responds, and if required, consults with Clinical experts in DH, MAV, Safer Care Victoria and the CDIS reference group</a:t>
            </a:r>
            <a:endParaRPr lang="en-AU" sz="1800" dirty="0">
              <a:effectLst/>
              <a:ea typeface="Calibri" panose="020F0502020204030204" pitchFamily="34" charset="0"/>
              <a:cs typeface="Times New Roman" panose="02020603050405020304" pitchFamily="18" charset="0"/>
            </a:endParaRPr>
          </a:p>
        </p:txBody>
      </p:sp>
      <p:sp>
        <p:nvSpPr>
          <p:cNvPr id="2" name="Content Placeholder 5">
            <a:extLst>
              <a:ext uri="{FF2B5EF4-FFF2-40B4-BE49-F238E27FC236}">
                <a16:creationId xmlns:a16="http://schemas.microsoft.com/office/drawing/2014/main" id="{5F58F16E-B985-B6AA-4387-A642EE0EF383}"/>
              </a:ext>
            </a:extLst>
          </p:cNvPr>
          <p:cNvSpPr txBox="1">
            <a:spLocks/>
          </p:cNvSpPr>
          <p:nvPr/>
        </p:nvSpPr>
        <p:spPr>
          <a:xfrm>
            <a:off x="963927" y="3950562"/>
            <a:ext cx="9475471" cy="238809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lnSpc>
                <a:spcPts val="1350"/>
              </a:lnSpc>
              <a:spcAft>
                <a:spcPts val="600"/>
              </a:spcAft>
              <a:buNone/>
            </a:pPr>
            <a:r>
              <a:rPr lang="en-AU" sz="1800" b="1" u="sng" dirty="0">
                <a:effectLst/>
                <a:ea typeface="Calibri" panose="020F0502020204030204" pitchFamily="34" charset="0"/>
                <a:cs typeface="Times New Roman" panose="02020603050405020304" pitchFamily="18" charset="0"/>
              </a:rPr>
              <a:t>CDIS Support Hours</a:t>
            </a:r>
          </a:p>
          <a:p>
            <a:pPr marL="0" lvl="0" indent="0">
              <a:lnSpc>
                <a:spcPts val="1350"/>
              </a:lnSpc>
              <a:spcAft>
                <a:spcPts val="600"/>
              </a:spcAft>
              <a:buNone/>
            </a:pPr>
            <a:r>
              <a:rPr lang="en-AU" sz="1800" dirty="0">
                <a:cs typeface="Times New Roman" panose="02020603050405020304" pitchFamily="18" charset="0"/>
              </a:rPr>
              <a:t>Monday to Friday between 8:30am to 5:30 pm</a:t>
            </a:r>
          </a:p>
          <a:p>
            <a:pPr marL="0" lvl="0" indent="0">
              <a:lnSpc>
                <a:spcPts val="1350"/>
              </a:lnSpc>
              <a:spcAft>
                <a:spcPts val="600"/>
              </a:spcAft>
              <a:buNone/>
            </a:pPr>
            <a:r>
              <a:rPr lang="en-AU" sz="1800" b="1" u="sng" dirty="0">
                <a:effectLst/>
                <a:ea typeface="Calibri" panose="020F0502020204030204" pitchFamily="34" charset="0"/>
                <a:cs typeface="Times New Roman" panose="02020603050405020304" pitchFamily="18" charset="0"/>
              </a:rPr>
              <a:t>Contact</a:t>
            </a:r>
          </a:p>
          <a:p>
            <a:pPr marL="0" lvl="0" indent="0">
              <a:lnSpc>
                <a:spcPts val="1350"/>
              </a:lnSpc>
              <a:spcAft>
                <a:spcPts val="600"/>
              </a:spcAft>
              <a:buNone/>
            </a:pPr>
            <a:r>
              <a:rPr lang="en-AU" sz="1800" dirty="0">
                <a:ea typeface="Times New Roman" panose="02020603050405020304" pitchFamily="18" charset="0"/>
                <a:cs typeface="Times New Roman" panose="02020603050405020304" pitchFamily="18" charset="0"/>
              </a:rPr>
              <a:t>1300 856 183</a:t>
            </a:r>
          </a:p>
          <a:p>
            <a:pPr marL="0" lvl="0" indent="0">
              <a:lnSpc>
                <a:spcPts val="1350"/>
              </a:lnSpc>
              <a:spcAft>
                <a:spcPts val="600"/>
              </a:spcAft>
              <a:buNone/>
            </a:pPr>
            <a:r>
              <a:rPr lang="en-AU" sz="1800" dirty="0">
                <a:ea typeface="Times New Roman" panose="02020603050405020304" pitchFamily="18" charset="0"/>
                <a:cs typeface="Times New Roman" panose="02020603050405020304" pitchFamily="18" charset="0"/>
                <a:hlinkClick r:id="rId3"/>
              </a:rPr>
              <a:t>cdis@support.vic.gov.au</a:t>
            </a:r>
            <a:endParaRPr lang="en-AU"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254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A84213-A869-4467-B876-EEDE0D1B0343}"/>
              </a:ext>
            </a:extLst>
          </p:cNvPr>
          <p:cNvSpPr txBox="1"/>
          <p:nvPr/>
        </p:nvSpPr>
        <p:spPr>
          <a:xfrm>
            <a:off x="723854" y="319435"/>
            <a:ext cx="8419869" cy="646331"/>
          </a:xfrm>
          <a:prstGeom prst="rect">
            <a:avLst/>
          </a:prstGeom>
          <a:noFill/>
        </p:spPr>
        <p:txBody>
          <a:bodyPr wrap="none" rtlCol="0">
            <a:spAutoFit/>
          </a:bodyPr>
          <a:lstStyle/>
          <a:p>
            <a:r>
              <a:rPr lang="en-AU" sz="3600" dirty="0">
                <a:solidFill>
                  <a:schemeClr val="accent2"/>
                </a:solidFill>
              </a:rPr>
              <a:t>CDIS Support – Simplifying support requests</a:t>
            </a:r>
          </a:p>
        </p:txBody>
      </p:sp>
      <p:pic>
        <p:nvPicPr>
          <p:cNvPr id="5" name="Picture 4">
            <a:extLst>
              <a:ext uri="{FF2B5EF4-FFF2-40B4-BE49-F238E27FC236}">
                <a16:creationId xmlns:a16="http://schemas.microsoft.com/office/drawing/2014/main" id="{934B86D1-A1A9-C4A5-FF99-52FC6ADBBF7B}"/>
              </a:ext>
            </a:extLst>
          </p:cNvPr>
          <p:cNvPicPr>
            <a:picLocks noChangeAspect="1"/>
          </p:cNvPicPr>
          <p:nvPr/>
        </p:nvPicPr>
        <p:blipFill>
          <a:blip r:embed="rId3"/>
          <a:stretch>
            <a:fillRect/>
          </a:stretch>
        </p:blipFill>
        <p:spPr>
          <a:xfrm>
            <a:off x="723854" y="1179681"/>
            <a:ext cx="9696728" cy="2655924"/>
          </a:xfrm>
          <a:prstGeom prst="rect">
            <a:avLst/>
          </a:prstGeom>
          <a:ln w="3175">
            <a:solidFill>
              <a:schemeClr val="tx1"/>
            </a:solidFill>
          </a:ln>
        </p:spPr>
      </p:pic>
      <p:pic>
        <p:nvPicPr>
          <p:cNvPr id="9" name="Picture 8">
            <a:extLst>
              <a:ext uri="{FF2B5EF4-FFF2-40B4-BE49-F238E27FC236}">
                <a16:creationId xmlns:a16="http://schemas.microsoft.com/office/drawing/2014/main" id="{B18EE03D-7526-4EE6-3B92-A6545233B980}"/>
              </a:ext>
            </a:extLst>
          </p:cNvPr>
          <p:cNvPicPr>
            <a:picLocks noChangeAspect="1"/>
          </p:cNvPicPr>
          <p:nvPr/>
        </p:nvPicPr>
        <p:blipFill>
          <a:blip r:embed="rId4"/>
          <a:stretch>
            <a:fillRect/>
          </a:stretch>
        </p:blipFill>
        <p:spPr>
          <a:xfrm>
            <a:off x="5260515" y="2201239"/>
            <a:ext cx="6149264" cy="4493928"/>
          </a:xfrm>
          <a:prstGeom prst="rect">
            <a:avLst/>
          </a:prstGeom>
          <a:ln w="19050">
            <a:solidFill>
              <a:schemeClr val="tx1"/>
            </a:solidFill>
          </a:ln>
        </p:spPr>
      </p:pic>
      <p:sp>
        <p:nvSpPr>
          <p:cNvPr id="10" name="TextBox 9">
            <a:extLst>
              <a:ext uri="{FF2B5EF4-FFF2-40B4-BE49-F238E27FC236}">
                <a16:creationId xmlns:a16="http://schemas.microsoft.com/office/drawing/2014/main" id="{BF0F8129-6D57-74C0-BBFF-D95FA19D6E6C}"/>
              </a:ext>
            </a:extLst>
          </p:cNvPr>
          <p:cNvSpPr txBox="1"/>
          <p:nvPr/>
        </p:nvSpPr>
        <p:spPr>
          <a:xfrm>
            <a:off x="723855" y="4065056"/>
            <a:ext cx="3575772" cy="2308324"/>
          </a:xfrm>
          <a:prstGeom prst="rect">
            <a:avLst/>
          </a:prstGeom>
          <a:noFill/>
        </p:spPr>
        <p:txBody>
          <a:bodyPr wrap="square" rtlCol="0">
            <a:spAutoFit/>
          </a:bodyPr>
          <a:lstStyle/>
          <a:p>
            <a:r>
              <a:rPr lang="en-AU" dirty="0"/>
              <a:t>The CDIS Home screen has been updated to direct users to the Help icon, where there are some tips for quicker troubleshooting and requesting support to CDIS Support.</a:t>
            </a:r>
          </a:p>
          <a:p>
            <a:endParaRPr lang="en-AU" dirty="0"/>
          </a:p>
          <a:p>
            <a:r>
              <a:rPr lang="en-AU" dirty="0"/>
              <a:t>Both pages have links to launch an email addressed to CDIS Support.</a:t>
            </a:r>
          </a:p>
        </p:txBody>
      </p:sp>
      <p:cxnSp>
        <p:nvCxnSpPr>
          <p:cNvPr id="12" name="Straight Arrow Connector 11">
            <a:extLst>
              <a:ext uri="{FF2B5EF4-FFF2-40B4-BE49-F238E27FC236}">
                <a16:creationId xmlns:a16="http://schemas.microsoft.com/office/drawing/2014/main" id="{C4EACCA9-3CDD-E0BE-FAF2-267DEE9CB6BC}"/>
              </a:ext>
            </a:extLst>
          </p:cNvPr>
          <p:cNvCxnSpPr>
            <a:cxnSpLocks/>
          </p:cNvCxnSpPr>
          <p:nvPr/>
        </p:nvCxnSpPr>
        <p:spPr>
          <a:xfrm flipH="1">
            <a:off x="7869677" y="1391055"/>
            <a:ext cx="1575880" cy="810184"/>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Rectangle 12">
            <a:extLst>
              <a:ext uri="{FF2B5EF4-FFF2-40B4-BE49-F238E27FC236}">
                <a16:creationId xmlns:a16="http://schemas.microsoft.com/office/drawing/2014/main" id="{12BE3373-9D7D-D6B4-6ABD-870563D3BD8E}"/>
              </a:ext>
            </a:extLst>
          </p:cNvPr>
          <p:cNvSpPr/>
          <p:nvPr/>
        </p:nvSpPr>
        <p:spPr>
          <a:xfrm>
            <a:off x="723855" y="1779100"/>
            <a:ext cx="9696728" cy="208224"/>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Straight Arrow Connector 17">
            <a:extLst>
              <a:ext uri="{FF2B5EF4-FFF2-40B4-BE49-F238E27FC236}">
                <a16:creationId xmlns:a16="http://schemas.microsoft.com/office/drawing/2014/main" id="{4D74DBC0-5FB9-80AD-3DDB-7FD10444E026}"/>
              </a:ext>
            </a:extLst>
          </p:cNvPr>
          <p:cNvCxnSpPr>
            <a:cxnSpLocks/>
          </p:cNvCxnSpPr>
          <p:nvPr/>
        </p:nvCxnSpPr>
        <p:spPr>
          <a:xfrm>
            <a:off x="4075889" y="5967617"/>
            <a:ext cx="1284051" cy="57094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AE6B47E-3F45-7B30-23CE-BA5BE51F73F4}"/>
              </a:ext>
            </a:extLst>
          </p:cNvPr>
          <p:cNvCxnSpPr>
            <a:cxnSpLocks/>
          </p:cNvCxnSpPr>
          <p:nvPr/>
        </p:nvCxnSpPr>
        <p:spPr>
          <a:xfrm flipV="1">
            <a:off x="4075889" y="1987324"/>
            <a:ext cx="4757393" cy="396521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BB94CDD-764D-661E-3264-5501A5472C75}"/>
              </a:ext>
            </a:extLst>
          </p:cNvPr>
          <p:cNvCxnSpPr>
            <a:cxnSpLocks/>
          </p:cNvCxnSpPr>
          <p:nvPr/>
        </p:nvCxnSpPr>
        <p:spPr>
          <a:xfrm flipV="1">
            <a:off x="1056443" y="1987324"/>
            <a:ext cx="621437" cy="2077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715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2304</TotalTime>
  <Words>1292</Words>
  <Application>Microsoft Office PowerPoint</Application>
  <PresentationFormat>Widescreen</PresentationFormat>
  <Paragraphs>108</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Courier New</vt:lpstr>
      <vt:lpstr>Symbol</vt:lpstr>
      <vt:lpstr>Office Theme</vt:lpstr>
      <vt:lpstr>  Child Development Information System (CDIS)   CDIS Clinical Users Group  </vt:lpstr>
      <vt:lpstr>PowerPoint Presentation</vt:lpstr>
      <vt:lpstr>Recording and Saving Client Consultations Correctly</vt:lpstr>
      <vt:lpstr>Flags Update</vt:lpstr>
      <vt:lpstr>Adding an Address to a Site Name for Client Appointment  Correspondence</vt:lpstr>
      <vt:lpstr>PowerPoint Presentation</vt:lpstr>
      <vt:lpstr>PowerPoint Presentation</vt:lpstr>
      <vt:lpstr>PowerPoint Presentation</vt:lpstr>
      <vt:lpstr>PowerPoint Presentation</vt:lpstr>
      <vt:lpstr>Questions asked during the session</vt:lpstr>
      <vt:lpstr>Questions asked during the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Development Information System (CDIS)   CDIS Clinical Users Group</dc:title>
  <dc:creator>Melissa Ryan</dc:creator>
  <cp:lastModifiedBy>Melissa Ryan</cp:lastModifiedBy>
  <cp:revision>18</cp:revision>
  <dcterms:created xsi:type="dcterms:W3CDTF">2023-07-05T22:32:58Z</dcterms:created>
  <dcterms:modified xsi:type="dcterms:W3CDTF">2023-08-07T03:36:36Z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6aa9fe-4ab7-4a7c-8e39-ccc0b3ffed53_Enabled">
    <vt:lpwstr>true</vt:lpwstr>
  </property>
  <property fmtid="{D5CDD505-2E9C-101B-9397-08002B2CF9AE}" pid="3" name="MSIP_Label_3d6aa9fe-4ab7-4a7c-8e39-ccc0b3ffed53_SetDate">
    <vt:lpwstr>2023-07-11T02:22:21Z</vt:lpwstr>
  </property>
  <property fmtid="{D5CDD505-2E9C-101B-9397-08002B2CF9AE}" pid="4" name="MSIP_Label_3d6aa9fe-4ab7-4a7c-8e39-ccc0b3ffed53_Method">
    <vt:lpwstr>Privileged</vt:lpwstr>
  </property>
  <property fmtid="{D5CDD505-2E9C-101B-9397-08002B2CF9AE}" pid="5" name="MSIP_Label_3d6aa9fe-4ab7-4a7c-8e39-ccc0b3ffed53_Name">
    <vt:lpwstr>3d6aa9fe-4ab7-4a7c-8e39-ccc0b3ffed53</vt:lpwstr>
  </property>
  <property fmtid="{D5CDD505-2E9C-101B-9397-08002B2CF9AE}" pid="6" name="MSIP_Label_3d6aa9fe-4ab7-4a7c-8e39-ccc0b3ffed53_SiteId">
    <vt:lpwstr>c0e0601f-0fac-449c-9c88-a104c4eb9f28</vt:lpwstr>
  </property>
  <property fmtid="{D5CDD505-2E9C-101B-9397-08002B2CF9AE}" pid="7" name="MSIP_Label_3d6aa9fe-4ab7-4a7c-8e39-ccc0b3ffed53_ActionId">
    <vt:lpwstr>d8812c5c-5844-40c5-b77a-c962a92bae5c</vt:lpwstr>
  </property>
  <property fmtid="{D5CDD505-2E9C-101B-9397-08002B2CF9AE}" pid="8" name="MSIP_Label_3d6aa9fe-4ab7-4a7c-8e39-ccc0b3ffed53_ContentBits">
    <vt:lpwstr>0</vt:lpwstr>
  </property>
</Properties>
</file>