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sldIdLst>
    <p:sldId id="257" r:id="rId4"/>
    <p:sldId id="298" r:id="rId5"/>
    <p:sldId id="297" r:id="rId6"/>
    <p:sldId id="269" r:id="rId7"/>
    <p:sldId id="294" r:id="rId8"/>
    <p:sldId id="272" r:id="rId9"/>
    <p:sldId id="271" r:id="rId10"/>
    <p:sldId id="300" r:id="rId11"/>
    <p:sldId id="274" r:id="rId12"/>
    <p:sldId id="266" r:id="rId13"/>
    <p:sldId id="268" r:id="rId14"/>
    <p:sldId id="260" r:id="rId15"/>
    <p:sldId id="261" r:id="rId16"/>
    <p:sldId id="262" r:id="rId17"/>
    <p:sldId id="276" r:id="rId18"/>
    <p:sldId id="273" r:id="rId19"/>
    <p:sldId id="277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A54FB-9206-484A-8779-F1123576D39A}" type="doc">
      <dgm:prSet loTypeId="urn:microsoft.com/office/officeart/2005/8/layout/venn1" loCatId="relationship" qsTypeId="urn:microsoft.com/office/officeart/2005/8/quickstyle/simple4" qsCatId="simple" csTypeId="urn:microsoft.com/office/officeart/2005/8/colors/accent4_3" csCatId="accent4" phldr="1"/>
      <dgm:spPr/>
    </dgm:pt>
    <dgm:pt modelId="{E1CF43AF-3444-486D-8B2A-50B2E83298BA}">
      <dgm:prSet phldrT="[Text]" custT="1"/>
      <dgm:spPr>
        <a:solidFill>
          <a:srgbClr val="FFCC00"/>
        </a:solidFill>
      </dgm:spPr>
      <dgm:t>
        <a:bodyPr/>
        <a:lstStyle/>
        <a:p>
          <a:r>
            <a:rPr lang="en-AU" sz="2000" b="1" dirty="0"/>
            <a:t>Ancestral knowledge</a:t>
          </a:r>
        </a:p>
      </dgm:t>
    </dgm:pt>
    <dgm:pt modelId="{7D38097F-7B52-4F05-84C8-6FD39D77FC18}" type="parTrans" cxnId="{D79CAEB8-CD00-4CEA-B71F-C2B3B54D4F11}">
      <dgm:prSet/>
      <dgm:spPr/>
      <dgm:t>
        <a:bodyPr/>
        <a:lstStyle/>
        <a:p>
          <a:endParaRPr lang="en-AU"/>
        </a:p>
      </dgm:t>
    </dgm:pt>
    <dgm:pt modelId="{B7408EE4-35E1-4229-B21D-01DA9D8E2C25}" type="sibTrans" cxnId="{D79CAEB8-CD00-4CEA-B71F-C2B3B54D4F11}">
      <dgm:prSet/>
      <dgm:spPr/>
      <dgm:t>
        <a:bodyPr/>
        <a:lstStyle/>
        <a:p>
          <a:endParaRPr lang="en-AU"/>
        </a:p>
      </dgm:t>
    </dgm:pt>
    <dgm:pt modelId="{96C98BB1-3963-4059-B970-FF4B1C514798}">
      <dgm:prSet phldrT="[Text]" custT="1"/>
      <dgm:spPr>
        <a:solidFill>
          <a:srgbClr val="C00000"/>
        </a:solidFill>
      </dgm:spPr>
      <dgm:t>
        <a:bodyPr/>
        <a:lstStyle/>
        <a:p>
          <a:r>
            <a:rPr lang="en-AU" sz="2000" b="1" dirty="0"/>
            <a:t>Country knowledge</a:t>
          </a:r>
        </a:p>
      </dgm:t>
    </dgm:pt>
    <dgm:pt modelId="{F694988D-AEAF-4F3A-B1D7-558719870F12}" type="parTrans" cxnId="{9B192095-3F5E-4769-AEDE-170F6CB576D7}">
      <dgm:prSet/>
      <dgm:spPr/>
      <dgm:t>
        <a:bodyPr/>
        <a:lstStyle/>
        <a:p>
          <a:endParaRPr lang="en-AU"/>
        </a:p>
      </dgm:t>
    </dgm:pt>
    <dgm:pt modelId="{897650B8-858D-492E-AC50-CD2ACA7CC409}" type="sibTrans" cxnId="{9B192095-3F5E-4769-AEDE-170F6CB576D7}">
      <dgm:prSet/>
      <dgm:spPr/>
      <dgm:t>
        <a:bodyPr/>
        <a:lstStyle/>
        <a:p>
          <a:endParaRPr lang="en-AU"/>
        </a:p>
      </dgm:t>
    </dgm:pt>
    <dgm:pt modelId="{777AB290-D0E3-4EA1-B77E-1D0997D033ED}">
      <dgm:prSet phldrT="[Text]" custT="1"/>
      <dgm:spPr>
        <a:solidFill>
          <a:schemeClr val="tx1"/>
        </a:solidFill>
      </dgm:spPr>
      <dgm:t>
        <a:bodyPr/>
        <a:lstStyle/>
        <a:p>
          <a:r>
            <a:rPr lang="en-AU" sz="2000" b="1" dirty="0">
              <a:solidFill>
                <a:schemeClr val="bg1"/>
              </a:solidFill>
            </a:rPr>
            <a:t>Community knowledge</a:t>
          </a:r>
        </a:p>
      </dgm:t>
    </dgm:pt>
    <dgm:pt modelId="{CE7FFD32-04BA-4C2B-AF42-5D7318C63506}" type="parTrans" cxnId="{ED7313CD-EA76-4143-8658-8B542039461C}">
      <dgm:prSet/>
      <dgm:spPr/>
      <dgm:t>
        <a:bodyPr/>
        <a:lstStyle/>
        <a:p>
          <a:endParaRPr lang="en-AU"/>
        </a:p>
      </dgm:t>
    </dgm:pt>
    <dgm:pt modelId="{7B4B2F2F-BC49-43E5-976B-1E23F4248F3E}" type="sibTrans" cxnId="{ED7313CD-EA76-4143-8658-8B542039461C}">
      <dgm:prSet/>
      <dgm:spPr/>
      <dgm:t>
        <a:bodyPr/>
        <a:lstStyle/>
        <a:p>
          <a:endParaRPr lang="en-AU"/>
        </a:p>
      </dgm:t>
    </dgm:pt>
    <dgm:pt modelId="{EEE2252A-0CBD-46B5-B8C5-7DB2C6AF85FF}" type="pres">
      <dgm:prSet presAssocID="{7C6A54FB-9206-484A-8779-F1123576D39A}" presName="compositeShape" presStyleCnt="0">
        <dgm:presLayoutVars>
          <dgm:chMax val="7"/>
          <dgm:dir/>
          <dgm:resizeHandles val="exact"/>
        </dgm:presLayoutVars>
      </dgm:prSet>
      <dgm:spPr/>
    </dgm:pt>
    <dgm:pt modelId="{F4281ABC-D80B-4DD8-827E-4D427456C43D}" type="pres">
      <dgm:prSet presAssocID="{E1CF43AF-3444-486D-8B2A-50B2E83298BA}" presName="circ1" presStyleLbl="vennNode1" presStyleIdx="0" presStyleCnt="3" custLinFactNeighborY="396"/>
      <dgm:spPr/>
    </dgm:pt>
    <dgm:pt modelId="{8E9464F1-A361-47FD-8251-E5271BE74136}" type="pres">
      <dgm:prSet presAssocID="{E1CF43AF-3444-486D-8B2A-50B2E83298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61B77B3-6B66-41BE-9F65-8FC9E7D3CAFC}" type="pres">
      <dgm:prSet presAssocID="{96C98BB1-3963-4059-B970-FF4B1C514798}" presName="circ2" presStyleLbl="vennNode1" presStyleIdx="1" presStyleCnt="3" custLinFactNeighborX="1187"/>
      <dgm:spPr/>
    </dgm:pt>
    <dgm:pt modelId="{3452593E-D976-4F0C-A92F-7E5EBCF26696}" type="pres">
      <dgm:prSet presAssocID="{96C98BB1-3963-4059-B970-FF4B1C5147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0DCD7A-9CAB-4706-AC4F-E6711D75F2AD}" type="pres">
      <dgm:prSet presAssocID="{777AB290-D0E3-4EA1-B77E-1D0997D033ED}" presName="circ3" presStyleLbl="vennNode1" presStyleIdx="2" presStyleCnt="3" custScaleX="107083" custScaleY="106368"/>
      <dgm:spPr/>
    </dgm:pt>
    <dgm:pt modelId="{AAC43AAC-8FBD-4B8D-B045-A6A15A596F75}" type="pres">
      <dgm:prSet presAssocID="{777AB290-D0E3-4EA1-B77E-1D0997D033E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F8D661F-7534-4EE4-B1DF-DC3A66F32352}" type="presOf" srcId="{7C6A54FB-9206-484A-8779-F1123576D39A}" destId="{EEE2252A-0CBD-46B5-B8C5-7DB2C6AF85FF}" srcOrd="0" destOrd="0" presId="urn:microsoft.com/office/officeart/2005/8/layout/venn1"/>
    <dgm:cxn modelId="{5F768E28-D881-4885-9CAB-F834B1E16EFB}" type="presOf" srcId="{777AB290-D0E3-4EA1-B77E-1D0997D033ED}" destId="{D70DCD7A-9CAB-4706-AC4F-E6711D75F2AD}" srcOrd="0" destOrd="0" presId="urn:microsoft.com/office/officeart/2005/8/layout/venn1"/>
    <dgm:cxn modelId="{B2D6B43D-5E4A-4915-B4B1-8031C232DACB}" type="presOf" srcId="{E1CF43AF-3444-486D-8B2A-50B2E83298BA}" destId="{8E9464F1-A361-47FD-8251-E5271BE74136}" srcOrd="1" destOrd="0" presId="urn:microsoft.com/office/officeart/2005/8/layout/venn1"/>
    <dgm:cxn modelId="{0EEB6D71-D647-4F58-BFA0-01606E3E182A}" type="presOf" srcId="{E1CF43AF-3444-486D-8B2A-50B2E83298BA}" destId="{F4281ABC-D80B-4DD8-827E-4D427456C43D}" srcOrd="0" destOrd="0" presId="urn:microsoft.com/office/officeart/2005/8/layout/venn1"/>
    <dgm:cxn modelId="{6C8E5472-EA5B-445C-871A-3C59E74C68F1}" type="presOf" srcId="{96C98BB1-3963-4059-B970-FF4B1C514798}" destId="{3452593E-D976-4F0C-A92F-7E5EBCF26696}" srcOrd="1" destOrd="0" presId="urn:microsoft.com/office/officeart/2005/8/layout/venn1"/>
    <dgm:cxn modelId="{9B192095-3F5E-4769-AEDE-170F6CB576D7}" srcId="{7C6A54FB-9206-484A-8779-F1123576D39A}" destId="{96C98BB1-3963-4059-B970-FF4B1C514798}" srcOrd="1" destOrd="0" parTransId="{F694988D-AEAF-4F3A-B1D7-558719870F12}" sibTransId="{897650B8-858D-492E-AC50-CD2ACA7CC409}"/>
    <dgm:cxn modelId="{853DB3AA-5BBD-47F1-8859-0E4324A6FED7}" type="presOf" srcId="{777AB290-D0E3-4EA1-B77E-1D0997D033ED}" destId="{AAC43AAC-8FBD-4B8D-B045-A6A15A596F75}" srcOrd="1" destOrd="0" presId="urn:microsoft.com/office/officeart/2005/8/layout/venn1"/>
    <dgm:cxn modelId="{D79CAEB8-CD00-4CEA-B71F-C2B3B54D4F11}" srcId="{7C6A54FB-9206-484A-8779-F1123576D39A}" destId="{E1CF43AF-3444-486D-8B2A-50B2E83298BA}" srcOrd="0" destOrd="0" parTransId="{7D38097F-7B52-4F05-84C8-6FD39D77FC18}" sibTransId="{B7408EE4-35E1-4229-B21D-01DA9D8E2C25}"/>
    <dgm:cxn modelId="{ED7313CD-EA76-4143-8658-8B542039461C}" srcId="{7C6A54FB-9206-484A-8779-F1123576D39A}" destId="{777AB290-D0E3-4EA1-B77E-1D0997D033ED}" srcOrd="2" destOrd="0" parTransId="{CE7FFD32-04BA-4C2B-AF42-5D7318C63506}" sibTransId="{7B4B2F2F-BC49-43E5-976B-1E23F4248F3E}"/>
    <dgm:cxn modelId="{71752AD4-53FC-4088-803A-F3413C8A8007}" type="presOf" srcId="{96C98BB1-3963-4059-B970-FF4B1C514798}" destId="{561B77B3-6B66-41BE-9F65-8FC9E7D3CAFC}" srcOrd="0" destOrd="0" presId="urn:microsoft.com/office/officeart/2005/8/layout/venn1"/>
    <dgm:cxn modelId="{60C569A3-3532-4493-BBBE-22E039C77B5D}" type="presParOf" srcId="{EEE2252A-0CBD-46B5-B8C5-7DB2C6AF85FF}" destId="{F4281ABC-D80B-4DD8-827E-4D427456C43D}" srcOrd="0" destOrd="0" presId="urn:microsoft.com/office/officeart/2005/8/layout/venn1"/>
    <dgm:cxn modelId="{B54B432F-82AD-49BD-84F0-CCD907FFF744}" type="presParOf" srcId="{EEE2252A-0CBD-46B5-B8C5-7DB2C6AF85FF}" destId="{8E9464F1-A361-47FD-8251-E5271BE74136}" srcOrd="1" destOrd="0" presId="urn:microsoft.com/office/officeart/2005/8/layout/venn1"/>
    <dgm:cxn modelId="{9D1A580C-926F-49EB-A51A-79041354BB61}" type="presParOf" srcId="{EEE2252A-0CBD-46B5-B8C5-7DB2C6AF85FF}" destId="{561B77B3-6B66-41BE-9F65-8FC9E7D3CAFC}" srcOrd="2" destOrd="0" presId="urn:microsoft.com/office/officeart/2005/8/layout/venn1"/>
    <dgm:cxn modelId="{07D7EB5F-58D7-45AC-B5C6-E71EE69294CB}" type="presParOf" srcId="{EEE2252A-0CBD-46B5-B8C5-7DB2C6AF85FF}" destId="{3452593E-D976-4F0C-A92F-7E5EBCF26696}" srcOrd="3" destOrd="0" presId="urn:microsoft.com/office/officeart/2005/8/layout/venn1"/>
    <dgm:cxn modelId="{728F97F0-56DF-43AA-9182-4E3DF9E76305}" type="presParOf" srcId="{EEE2252A-0CBD-46B5-B8C5-7DB2C6AF85FF}" destId="{D70DCD7A-9CAB-4706-AC4F-E6711D75F2AD}" srcOrd="4" destOrd="0" presId="urn:microsoft.com/office/officeart/2005/8/layout/venn1"/>
    <dgm:cxn modelId="{BC7B047D-689D-400F-ABE6-E809F482CC9E}" type="presParOf" srcId="{EEE2252A-0CBD-46B5-B8C5-7DB2C6AF85FF}" destId="{AAC43AAC-8FBD-4B8D-B045-A6A15A596F7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555155-3ACE-4FC0-B2AF-16E5FF3DCB6C}" type="doc">
      <dgm:prSet loTypeId="urn:microsoft.com/office/officeart/2005/8/layout/vList2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5C6D2E72-D1B1-46CB-9678-8585C750AB1A}">
      <dgm:prSet/>
      <dgm:spPr/>
      <dgm:t>
        <a:bodyPr/>
        <a:lstStyle/>
        <a:p>
          <a:r>
            <a:rPr lang="en-AU"/>
            <a:t>Our childrearing principles and concepts are accorded their legitimate position within Universities, as First Nations Australian concepts.</a:t>
          </a:r>
          <a:endParaRPr lang="en-US"/>
        </a:p>
      </dgm:t>
    </dgm:pt>
    <dgm:pt modelId="{1F5BC30E-6694-45E8-BF3B-C55A79388624}" type="parTrans" cxnId="{5F907BA6-257D-4733-A1B5-D1FF770F815C}">
      <dgm:prSet/>
      <dgm:spPr/>
      <dgm:t>
        <a:bodyPr/>
        <a:lstStyle/>
        <a:p>
          <a:endParaRPr lang="en-US"/>
        </a:p>
      </dgm:t>
    </dgm:pt>
    <dgm:pt modelId="{168259DA-DAB7-487A-9F66-3ABB196D7EAC}" type="sibTrans" cxnId="{5F907BA6-257D-4733-A1B5-D1FF770F815C}">
      <dgm:prSet/>
      <dgm:spPr/>
      <dgm:t>
        <a:bodyPr/>
        <a:lstStyle/>
        <a:p>
          <a:endParaRPr lang="en-US"/>
        </a:p>
      </dgm:t>
    </dgm:pt>
    <dgm:pt modelId="{A176A9CC-7339-417D-8637-ADD6AAB68DAB}">
      <dgm:prSet/>
      <dgm:spPr/>
      <dgm:t>
        <a:bodyPr/>
        <a:lstStyle/>
        <a:p>
          <a:r>
            <a:rPr lang="en-AU" dirty="0"/>
            <a:t>The Victorian Child, Youth and Families Act (2005) states Aboriginal principles and concepts also informs how our children are cared for and investigated.</a:t>
          </a:r>
          <a:endParaRPr lang="en-US" dirty="0"/>
        </a:p>
      </dgm:t>
    </dgm:pt>
    <dgm:pt modelId="{328075A7-C935-4209-A5A9-A3C81AAF6B4F}" type="parTrans" cxnId="{894DF1B0-D3A7-4610-B657-E2850CA7C6C0}">
      <dgm:prSet/>
      <dgm:spPr/>
      <dgm:t>
        <a:bodyPr/>
        <a:lstStyle/>
        <a:p>
          <a:endParaRPr lang="en-US"/>
        </a:p>
      </dgm:t>
    </dgm:pt>
    <dgm:pt modelId="{C8E578B5-706D-43B9-AC9E-D34F35246059}" type="sibTrans" cxnId="{894DF1B0-D3A7-4610-B657-E2850CA7C6C0}">
      <dgm:prSet/>
      <dgm:spPr/>
      <dgm:t>
        <a:bodyPr/>
        <a:lstStyle/>
        <a:p>
          <a:endParaRPr lang="en-US"/>
        </a:p>
      </dgm:t>
    </dgm:pt>
    <dgm:pt modelId="{F03707C8-3690-40B1-84E2-83802C0AA22C}">
      <dgm:prSet/>
      <dgm:spPr/>
      <dgm:t>
        <a:bodyPr/>
        <a:lstStyle/>
        <a:p>
          <a:r>
            <a:rPr lang="en-AU" dirty="0"/>
            <a:t>The Seven Developmental Domains of the Best Interests model (DHS, 2013) include information about our child-rearing principles and concepts. </a:t>
          </a:r>
          <a:endParaRPr lang="en-US" dirty="0"/>
        </a:p>
      </dgm:t>
    </dgm:pt>
    <dgm:pt modelId="{5442EB32-74A3-4E62-9874-DD0DF4248BFB}" type="parTrans" cxnId="{85AD2933-2AE7-4FBB-8A21-0B77635CA8D2}">
      <dgm:prSet/>
      <dgm:spPr/>
      <dgm:t>
        <a:bodyPr/>
        <a:lstStyle/>
        <a:p>
          <a:endParaRPr lang="en-US"/>
        </a:p>
      </dgm:t>
    </dgm:pt>
    <dgm:pt modelId="{E6458924-CEDC-44FE-9C5C-B838834D7C37}" type="sibTrans" cxnId="{85AD2933-2AE7-4FBB-8A21-0B77635CA8D2}">
      <dgm:prSet/>
      <dgm:spPr/>
      <dgm:t>
        <a:bodyPr/>
        <a:lstStyle/>
        <a:p>
          <a:endParaRPr lang="en-US"/>
        </a:p>
      </dgm:t>
    </dgm:pt>
    <dgm:pt modelId="{B1E9447A-33CB-4CFE-A041-7BA7E6EB560D}">
      <dgm:prSet/>
      <dgm:spPr/>
      <dgm:t>
        <a:bodyPr/>
        <a:lstStyle/>
        <a:p>
          <a:r>
            <a:rPr lang="en-AU"/>
            <a:t>Documentation which is used for assessment of Aboriginal children includes language and concepts from First Nations child-rearing. </a:t>
          </a:r>
          <a:endParaRPr lang="en-US"/>
        </a:p>
      </dgm:t>
    </dgm:pt>
    <dgm:pt modelId="{137171A4-8AF9-4CC3-9CC5-D8C813B45884}" type="parTrans" cxnId="{AFD344BA-BC7E-43A7-9B49-E0A9D16F927E}">
      <dgm:prSet/>
      <dgm:spPr/>
      <dgm:t>
        <a:bodyPr/>
        <a:lstStyle/>
        <a:p>
          <a:endParaRPr lang="en-US"/>
        </a:p>
      </dgm:t>
    </dgm:pt>
    <dgm:pt modelId="{F4D6C2CC-FDCC-4281-BF49-773795E68095}" type="sibTrans" cxnId="{AFD344BA-BC7E-43A7-9B49-E0A9D16F927E}">
      <dgm:prSet/>
      <dgm:spPr/>
      <dgm:t>
        <a:bodyPr/>
        <a:lstStyle/>
        <a:p>
          <a:endParaRPr lang="en-US"/>
        </a:p>
      </dgm:t>
    </dgm:pt>
    <dgm:pt modelId="{AC650FA5-0D0F-49C9-92AD-479AA4154241}">
      <dgm:prSet/>
      <dgm:spPr/>
      <dgm:t>
        <a:bodyPr/>
        <a:lstStyle/>
        <a:p>
          <a:r>
            <a:rPr lang="en-AU"/>
            <a:t>Non-Aboriginal people who work with Aboriginal children can demonstrate an understanding of Aboriginal childrearing principles so a ‘both ways’ approach informs decisions. </a:t>
          </a:r>
          <a:endParaRPr lang="en-US"/>
        </a:p>
      </dgm:t>
    </dgm:pt>
    <dgm:pt modelId="{1BD49C8B-8E2B-4939-B076-F399ED74441F}" type="parTrans" cxnId="{7414FD24-4ACA-4E48-B9F2-CACDFD5B90D1}">
      <dgm:prSet/>
      <dgm:spPr/>
      <dgm:t>
        <a:bodyPr/>
        <a:lstStyle/>
        <a:p>
          <a:endParaRPr lang="en-US"/>
        </a:p>
      </dgm:t>
    </dgm:pt>
    <dgm:pt modelId="{848FBA1D-8820-49AF-85A0-45BAD3F1B0C8}" type="sibTrans" cxnId="{7414FD24-4ACA-4E48-B9F2-CACDFD5B90D1}">
      <dgm:prSet/>
      <dgm:spPr/>
      <dgm:t>
        <a:bodyPr/>
        <a:lstStyle/>
        <a:p>
          <a:endParaRPr lang="en-US"/>
        </a:p>
      </dgm:t>
    </dgm:pt>
    <dgm:pt modelId="{058741A5-E352-45F9-BB4F-2DDA733C9CE0}" type="pres">
      <dgm:prSet presAssocID="{0E555155-3ACE-4FC0-B2AF-16E5FF3DCB6C}" presName="linear" presStyleCnt="0">
        <dgm:presLayoutVars>
          <dgm:animLvl val="lvl"/>
          <dgm:resizeHandles val="exact"/>
        </dgm:presLayoutVars>
      </dgm:prSet>
      <dgm:spPr/>
    </dgm:pt>
    <dgm:pt modelId="{F66B8E89-F25C-49B3-9B41-973F9423B53F}" type="pres">
      <dgm:prSet presAssocID="{5C6D2E72-D1B1-46CB-9678-8585C750AB1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5749A10-1141-4E07-8976-124074C4D40C}" type="pres">
      <dgm:prSet presAssocID="{168259DA-DAB7-487A-9F66-3ABB196D7EAC}" presName="spacer" presStyleCnt="0"/>
      <dgm:spPr/>
    </dgm:pt>
    <dgm:pt modelId="{7A265052-FAF0-48BC-8561-93354DBE8267}" type="pres">
      <dgm:prSet presAssocID="{A176A9CC-7339-417D-8637-ADD6AAB68D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088507-6C9A-452E-B74E-A2EAD9CDD314}" type="pres">
      <dgm:prSet presAssocID="{C8E578B5-706D-43B9-AC9E-D34F35246059}" presName="spacer" presStyleCnt="0"/>
      <dgm:spPr/>
    </dgm:pt>
    <dgm:pt modelId="{B83C8016-C090-4F2C-8DAA-ED13766BCB94}" type="pres">
      <dgm:prSet presAssocID="{F03707C8-3690-40B1-84E2-83802C0AA22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0329C60-E17F-44F0-A21D-68608DC53546}" type="pres">
      <dgm:prSet presAssocID="{E6458924-CEDC-44FE-9C5C-B838834D7C37}" presName="spacer" presStyleCnt="0"/>
      <dgm:spPr/>
    </dgm:pt>
    <dgm:pt modelId="{09BD39B9-1F27-4B84-9C5E-5384251EE171}" type="pres">
      <dgm:prSet presAssocID="{B1E9447A-33CB-4CFE-A041-7BA7E6EB560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08CD9D2-A383-4F4C-AB1E-21DC5EB09D9E}" type="pres">
      <dgm:prSet presAssocID="{F4D6C2CC-FDCC-4281-BF49-773795E68095}" presName="spacer" presStyleCnt="0"/>
      <dgm:spPr/>
    </dgm:pt>
    <dgm:pt modelId="{DF2C696D-9014-4EF5-B3BB-956826901726}" type="pres">
      <dgm:prSet presAssocID="{AC650FA5-0D0F-49C9-92AD-479AA415424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8367420-8529-4A3D-A66F-3256D78D46EB}" type="presOf" srcId="{5C6D2E72-D1B1-46CB-9678-8585C750AB1A}" destId="{F66B8E89-F25C-49B3-9B41-973F9423B53F}" srcOrd="0" destOrd="0" presId="urn:microsoft.com/office/officeart/2005/8/layout/vList2"/>
    <dgm:cxn modelId="{7414FD24-4ACA-4E48-B9F2-CACDFD5B90D1}" srcId="{0E555155-3ACE-4FC0-B2AF-16E5FF3DCB6C}" destId="{AC650FA5-0D0F-49C9-92AD-479AA4154241}" srcOrd="4" destOrd="0" parTransId="{1BD49C8B-8E2B-4939-B076-F399ED74441F}" sibTransId="{848FBA1D-8820-49AF-85A0-45BAD3F1B0C8}"/>
    <dgm:cxn modelId="{85AD2933-2AE7-4FBB-8A21-0B77635CA8D2}" srcId="{0E555155-3ACE-4FC0-B2AF-16E5FF3DCB6C}" destId="{F03707C8-3690-40B1-84E2-83802C0AA22C}" srcOrd="2" destOrd="0" parTransId="{5442EB32-74A3-4E62-9874-DD0DF4248BFB}" sibTransId="{E6458924-CEDC-44FE-9C5C-B838834D7C37}"/>
    <dgm:cxn modelId="{2E8FBB49-DEB3-433C-80C1-890AD7B5772B}" type="presOf" srcId="{AC650FA5-0D0F-49C9-92AD-479AA4154241}" destId="{DF2C696D-9014-4EF5-B3BB-956826901726}" srcOrd="0" destOrd="0" presId="urn:microsoft.com/office/officeart/2005/8/layout/vList2"/>
    <dgm:cxn modelId="{E18F3F72-3E28-4AB9-AAF9-21AE32CA8A42}" type="presOf" srcId="{0E555155-3ACE-4FC0-B2AF-16E5FF3DCB6C}" destId="{058741A5-E352-45F9-BB4F-2DDA733C9CE0}" srcOrd="0" destOrd="0" presId="urn:microsoft.com/office/officeart/2005/8/layout/vList2"/>
    <dgm:cxn modelId="{FDBE1379-08F4-483F-BEAD-DC4F02EEA15F}" type="presOf" srcId="{B1E9447A-33CB-4CFE-A041-7BA7E6EB560D}" destId="{09BD39B9-1F27-4B84-9C5E-5384251EE171}" srcOrd="0" destOrd="0" presId="urn:microsoft.com/office/officeart/2005/8/layout/vList2"/>
    <dgm:cxn modelId="{DA950795-835F-4B3E-9D31-F254AD34A79B}" type="presOf" srcId="{F03707C8-3690-40B1-84E2-83802C0AA22C}" destId="{B83C8016-C090-4F2C-8DAA-ED13766BCB94}" srcOrd="0" destOrd="0" presId="urn:microsoft.com/office/officeart/2005/8/layout/vList2"/>
    <dgm:cxn modelId="{5F907BA6-257D-4733-A1B5-D1FF770F815C}" srcId="{0E555155-3ACE-4FC0-B2AF-16E5FF3DCB6C}" destId="{5C6D2E72-D1B1-46CB-9678-8585C750AB1A}" srcOrd="0" destOrd="0" parTransId="{1F5BC30E-6694-45E8-BF3B-C55A79388624}" sibTransId="{168259DA-DAB7-487A-9F66-3ABB196D7EAC}"/>
    <dgm:cxn modelId="{894DF1B0-D3A7-4610-B657-E2850CA7C6C0}" srcId="{0E555155-3ACE-4FC0-B2AF-16E5FF3DCB6C}" destId="{A176A9CC-7339-417D-8637-ADD6AAB68DAB}" srcOrd="1" destOrd="0" parTransId="{328075A7-C935-4209-A5A9-A3C81AAF6B4F}" sibTransId="{C8E578B5-706D-43B9-AC9E-D34F35246059}"/>
    <dgm:cxn modelId="{AFD344BA-BC7E-43A7-9B49-E0A9D16F927E}" srcId="{0E555155-3ACE-4FC0-B2AF-16E5FF3DCB6C}" destId="{B1E9447A-33CB-4CFE-A041-7BA7E6EB560D}" srcOrd="3" destOrd="0" parTransId="{137171A4-8AF9-4CC3-9CC5-D8C813B45884}" sibTransId="{F4D6C2CC-FDCC-4281-BF49-773795E68095}"/>
    <dgm:cxn modelId="{F00718EB-132D-4C3A-81B6-D93114057944}" type="presOf" srcId="{A176A9CC-7339-417D-8637-ADD6AAB68DAB}" destId="{7A265052-FAF0-48BC-8561-93354DBE8267}" srcOrd="0" destOrd="0" presId="urn:microsoft.com/office/officeart/2005/8/layout/vList2"/>
    <dgm:cxn modelId="{BC97CFFD-94DA-420F-9EEA-8BF2C0074BBA}" type="presParOf" srcId="{058741A5-E352-45F9-BB4F-2DDA733C9CE0}" destId="{F66B8E89-F25C-49B3-9B41-973F9423B53F}" srcOrd="0" destOrd="0" presId="urn:microsoft.com/office/officeart/2005/8/layout/vList2"/>
    <dgm:cxn modelId="{B183514D-C5C4-494B-9753-DF20CCF8E94A}" type="presParOf" srcId="{058741A5-E352-45F9-BB4F-2DDA733C9CE0}" destId="{05749A10-1141-4E07-8976-124074C4D40C}" srcOrd="1" destOrd="0" presId="urn:microsoft.com/office/officeart/2005/8/layout/vList2"/>
    <dgm:cxn modelId="{3375C13A-809C-4882-A7E4-832205AF567D}" type="presParOf" srcId="{058741A5-E352-45F9-BB4F-2DDA733C9CE0}" destId="{7A265052-FAF0-48BC-8561-93354DBE8267}" srcOrd="2" destOrd="0" presId="urn:microsoft.com/office/officeart/2005/8/layout/vList2"/>
    <dgm:cxn modelId="{48726E53-8C48-486C-9F7B-84FB10798A91}" type="presParOf" srcId="{058741A5-E352-45F9-BB4F-2DDA733C9CE0}" destId="{1B088507-6C9A-452E-B74E-A2EAD9CDD314}" srcOrd="3" destOrd="0" presId="urn:microsoft.com/office/officeart/2005/8/layout/vList2"/>
    <dgm:cxn modelId="{7416A56C-C268-409A-8E14-061B5F985163}" type="presParOf" srcId="{058741A5-E352-45F9-BB4F-2DDA733C9CE0}" destId="{B83C8016-C090-4F2C-8DAA-ED13766BCB94}" srcOrd="4" destOrd="0" presId="urn:microsoft.com/office/officeart/2005/8/layout/vList2"/>
    <dgm:cxn modelId="{F84EF363-F10F-4A15-B160-BBB00803A038}" type="presParOf" srcId="{058741A5-E352-45F9-BB4F-2DDA733C9CE0}" destId="{30329C60-E17F-44F0-A21D-68608DC53546}" srcOrd="5" destOrd="0" presId="urn:microsoft.com/office/officeart/2005/8/layout/vList2"/>
    <dgm:cxn modelId="{95C1CE02-ED60-4FB9-AC56-57A16CA99245}" type="presParOf" srcId="{058741A5-E352-45F9-BB4F-2DDA733C9CE0}" destId="{09BD39B9-1F27-4B84-9C5E-5384251EE171}" srcOrd="6" destOrd="0" presId="urn:microsoft.com/office/officeart/2005/8/layout/vList2"/>
    <dgm:cxn modelId="{A6AE316F-6A76-4F08-9346-EB6D7EC87E03}" type="presParOf" srcId="{058741A5-E352-45F9-BB4F-2DDA733C9CE0}" destId="{108CD9D2-A383-4F4C-AB1E-21DC5EB09D9E}" srcOrd="7" destOrd="0" presId="urn:microsoft.com/office/officeart/2005/8/layout/vList2"/>
    <dgm:cxn modelId="{F9EF6D47-0F00-4ECD-9B68-A66EE7F0ACFA}" type="presParOf" srcId="{058741A5-E352-45F9-BB4F-2DDA733C9CE0}" destId="{DF2C696D-9014-4EF5-B3BB-95682690172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81ABC-D80B-4DD8-827E-4D427456C43D}">
      <dsp:nvSpPr>
        <dsp:cNvPr id="0" name=""/>
        <dsp:cNvSpPr/>
      </dsp:nvSpPr>
      <dsp:spPr>
        <a:xfrm>
          <a:off x="802329" y="345893"/>
          <a:ext cx="2119531" cy="2119531"/>
        </a:xfrm>
        <a:prstGeom prst="ellipse">
          <a:avLst/>
        </a:prstGeom>
        <a:solidFill>
          <a:srgbClr val="FFC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/>
            <a:t>Ancestral knowledge</a:t>
          </a:r>
        </a:p>
      </dsp:txBody>
      <dsp:txXfrm>
        <a:off x="1084933" y="716811"/>
        <a:ext cx="1554323" cy="953789"/>
      </dsp:txXfrm>
    </dsp:sp>
    <dsp:sp modelId="{561B77B3-6B66-41BE-9F65-8FC9E7D3CAFC}">
      <dsp:nvSpPr>
        <dsp:cNvPr id="0" name=""/>
        <dsp:cNvSpPr/>
      </dsp:nvSpPr>
      <dsp:spPr>
        <a:xfrm>
          <a:off x="1567126" y="1662207"/>
          <a:ext cx="2119531" cy="2119531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/>
            <a:t>Country knowledge</a:t>
          </a:r>
        </a:p>
      </dsp:txBody>
      <dsp:txXfrm>
        <a:off x="2215350" y="2209753"/>
        <a:ext cx="1271718" cy="1165742"/>
      </dsp:txXfrm>
    </dsp:sp>
    <dsp:sp modelId="{D70DCD7A-9CAB-4706-AC4F-E6711D75F2AD}">
      <dsp:nvSpPr>
        <dsp:cNvPr id="0" name=""/>
        <dsp:cNvSpPr/>
      </dsp:nvSpPr>
      <dsp:spPr>
        <a:xfrm>
          <a:off x="-37531" y="1594721"/>
          <a:ext cx="2269658" cy="2254503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chemeClr val="bg1"/>
              </a:solidFill>
            </a:rPr>
            <a:t>Community knowledge</a:t>
          </a:r>
        </a:p>
      </dsp:txBody>
      <dsp:txXfrm>
        <a:off x="176194" y="2177135"/>
        <a:ext cx="1361794" cy="1239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8E89-F25C-49B3-9B41-973F9423B53F}">
      <dsp:nvSpPr>
        <dsp:cNvPr id="0" name=""/>
        <dsp:cNvSpPr/>
      </dsp:nvSpPr>
      <dsp:spPr>
        <a:xfrm>
          <a:off x="0" y="77510"/>
          <a:ext cx="7795967" cy="12097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Our childrearing principles and concepts are accorded their legitimate position within Universities, as First Nations Australian concepts.</a:t>
          </a:r>
          <a:endParaRPr lang="en-US" sz="2200" kern="1200"/>
        </a:p>
      </dsp:txBody>
      <dsp:txXfrm>
        <a:off x="59057" y="136567"/>
        <a:ext cx="7677853" cy="1091666"/>
      </dsp:txXfrm>
    </dsp:sp>
    <dsp:sp modelId="{7A265052-FAF0-48BC-8561-93354DBE8267}">
      <dsp:nvSpPr>
        <dsp:cNvPr id="0" name=""/>
        <dsp:cNvSpPr/>
      </dsp:nvSpPr>
      <dsp:spPr>
        <a:xfrm>
          <a:off x="0" y="1350650"/>
          <a:ext cx="7795967" cy="12097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The Victorian Child, Youth and Families Act (2005) states Aboriginal principles and concepts also informs how our children are cared for and investigated.</a:t>
          </a:r>
          <a:endParaRPr lang="en-US" sz="2200" kern="1200" dirty="0"/>
        </a:p>
      </dsp:txBody>
      <dsp:txXfrm>
        <a:off x="59057" y="1409707"/>
        <a:ext cx="7677853" cy="1091666"/>
      </dsp:txXfrm>
    </dsp:sp>
    <dsp:sp modelId="{B83C8016-C090-4F2C-8DAA-ED13766BCB94}">
      <dsp:nvSpPr>
        <dsp:cNvPr id="0" name=""/>
        <dsp:cNvSpPr/>
      </dsp:nvSpPr>
      <dsp:spPr>
        <a:xfrm>
          <a:off x="0" y="2623790"/>
          <a:ext cx="7795967" cy="12097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dirty="0"/>
            <a:t>The Seven Developmental Domains of the Best Interests model (DHS, 2013) include information about our child-rearing principles and concepts. </a:t>
          </a:r>
          <a:endParaRPr lang="en-US" sz="2200" kern="1200" dirty="0"/>
        </a:p>
      </dsp:txBody>
      <dsp:txXfrm>
        <a:off x="59057" y="2682847"/>
        <a:ext cx="7677853" cy="1091666"/>
      </dsp:txXfrm>
    </dsp:sp>
    <dsp:sp modelId="{09BD39B9-1F27-4B84-9C5E-5384251EE171}">
      <dsp:nvSpPr>
        <dsp:cNvPr id="0" name=""/>
        <dsp:cNvSpPr/>
      </dsp:nvSpPr>
      <dsp:spPr>
        <a:xfrm>
          <a:off x="0" y="3896930"/>
          <a:ext cx="7795967" cy="12097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Documentation which is used for assessment of Aboriginal children includes language and concepts from First Nations child-rearing. </a:t>
          </a:r>
          <a:endParaRPr lang="en-US" sz="2200" kern="1200"/>
        </a:p>
      </dsp:txBody>
      <dsp:txXfrm>
        <a:off x="59057" y="3955987"/>
        <a:ext cx="7677853" cy="1091666"/>
      </dsp:txXfrm>
    </dsp:sp>
    <dsp:sp modelId="{DF2C696D-9014-4EF5-B3BB-956826901726}">
      <dsp:nvSpPr>
        <dsp:cNvPr id="0" name=""/>
        <dsp:cNvSpPr/>
      </dsp:nvSpPr>
      <dsp:spPr>
        <a:xfrm>
          <a:off x="0" y="5170070"/>
          <a:ext cx="7795967" cy="12097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Non-Aboriginal people who work with Aboriginal children can demonstrate an understanding of Aboriginal childrearing principles so a ‘both ways’ approach informs decisions. </a:t>
          </a:r>
          <a:endParaRPr lang="en-US" sz="2200" kern="1200"/>
        </a:p>
      </dsp:txBody>
      <dsp:txXfrm>
        <a:off x="59057" y="5229127"/>
        <a:ext cx="7677853" cy="1091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1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8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90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8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17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1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1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3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7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91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32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94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57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159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1577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556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689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71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2063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193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37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4022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3351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936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564-6851-4CF2-A392-D3FAABC0E48F}" type="datetimeFigureOut">
              <a:rPr lang="en-AU" smtClean="0"/>
              <a:t>31/10/2019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102F-D1BC-4DBC-B3E3-6900319BD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013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8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9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6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6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2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1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4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A048F-AC44-4F94-BBA8-D92F2DE046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31/10/2019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EECD-EFD7-4C3E-8B21-83FFEE39B4B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1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AU" sz="3300">
                <a:latin typeface="Arial Black" pitchFamily="34" charset="0"/>
              </a:rPr>
              <a:t>First Nations Childrearing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AU" sz="1900" b="1"/>
              <a:t>MISHEL MCMAHON</a:t>
            </a:r>
          </a:p>
          <a:p>
            <a:pPr algn="l">
              <a:lnSpc>
                <a:spcPct val="90000"/>
              </a:lnSpc>
            </a:pPr>
            <a:r>
              <a:rPr lang="en-AU" sz="1900" b="1"/>
              <a:t>Yorta Yorta </a:t>
            </a:r>
          </a:p>
          <a:p>
            <a:pPr algn="l">
              <a:lnSpc>
                <a:spcPct val="90000"/>
              </a:lnSpc>
            </a:pPr>
            <a:r>
              <a:rPr lang="en-AU" sz="1900" b="1"/>
              <a:t>Latrobe University, Shepparton</a:t>
            </a:r>
          </a:p>
        </p:txBody>
      </p:sp>
      <p:pic>
        <p:nvPicPr>
          <p:cNvPr id="5" name="Picture 4" descr="DSC_1002.JPG"/>
          <p:cNvPicPr>
            <a:picLocks noChangeAspect="1"/>
          </p:cNvPicPr>
          <p:nvPr/>
        </p:nvPicPr>
        <p:blipFill rotWithShape="1">
          <a:blip r:embed="rId2" cstate="print"/>
          <a:srcRect t="32087" b="17913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916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47"/>
    </mc:Choice>
    <mc:Fallback xmlns="">
      <p:transition spd="slow" advTm="28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723" y="140823"/>
            <a:ext cx="8486077" cy="439040"/>
          </a:xfrm>
        </p:spPr>
        <p:txBody>
          <a:bodyPr>
            <a:normAutofit fontScale="90000"/>
          </a:bodyPr>
          <a:lstStyle/>
          <a:p>
            <a:pPr algn="l"/>
            <a:r>
              <a:rPr lang="en-AU" b="1" dirty="0"/>
              <a:t>Methodology - BANBURRA - </a:t>
            </a:r>
            <a:r>
              <a:rPr lang="en-AU" sz="3600" i="1" dirty="0"/>
              <a:t>to dig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24723" y="669074"/>
          <a:ext cx="8787161" cy="6055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8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8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Standpoint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</a:rPr>
                        <a:t>First Nations Relational Research</a:t>
                      </a:r>
                      <a:endParaRPr lang="en-A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Theoretical  Framework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First Nations Emancipative Perspective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Lester </a:t>
                      </a:r>
                      <a:r>
                        <a:rPr lang="en-AU" sz="1800" b="1" dirty="0" err="1">
                          <a:effectLst/>
                        </a:rPr>
                        <a:t>Irabinna-Rigney</a:t>
                      </a:r>
                      <a:r>
                        <a:rPr lang="en-AU" sz="1800" b="1" baseline="0" dirty="0">
                          <a:effectLst/>
                        </a:rPr>
                        <a:t> </a:t>
                      </a:r>
                      <a:r>
                        <a:rPr lang="en-AU" sz="1800" baseline="0" dirty="0">
                          <a:effectLst/>
                        </a:rPr>
                        <a:t>- </a:t>
                      </a:r>
                      <a:r>
                        <a:rPr lang="en-AU" sz="1800" dirty="0">
                          <a:effectLst/>
                        </a:rPr>
                        <a:t>Indigenist Research Protocols.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Aileen Moreton-Robinson-</a:t>
                      </a:r>
                      <a:r>
                        <a:rPr lang="en-AU" sz="1800" b="1" baseline="0" dirty="0">
                          <a:effectLst/>
                        </a:rPr>
                        <a:t> </a:t>
                      </a:r>
                      <a:r>
                        <a:rPr lang="en-AU" sz="1800" dirty="0">
                          <a:effectLst/>
                        </a:rPr>
                        <a:t>Whiteness Theory, shifting the sociological lens.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Martin Nakata-</a:t>
                      </a:r>
                      <a:r>
                        <a:rPr lang="en-AU" sz="1800" b="1" baseline="0" dirty="0">
                          <a:effectLst/>
                        </a:rPr>
                        <a:t> </a:t>
                      </a:r>
                      <a:r>
                        <a:rPr lang="en-AU" sz="1800" dirty="0">
                          <a:effectLst/>
                        </a:rPr>
                        <a:t>Locatedness, situating the study</a:t>
                      </a:r>
                      <a:r>
                        <a:rPr lang="en-AU" sz="1800" baseline="0" dirty="0">
                          <a:effectLst/>
                        </a:rPr>
                        <a:t> in Both Worlds. 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3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Method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AU" sz="1800" b="1" dirty="0">
                          <a:effectLst/>
                        </a:rPr>
                        <a:t>Gulpa Ngawal</a:t>
                      </a:r>
                      <a:r>
                        <a:rPr lang="en-AU" sz="1200" dirty="0">
                          <a:effectLst/>
                        </a:rPr>
                        <a:t>, </a:t>
                      </a:r>
                      <a:r>
                        <a:rPr lang="en-AU" sz="1800" i="1" dirty="0">
                          <a:effectLst/>
                        </a:rPr>
                        <a:t>deep reflective listening</a:t>
                      </a:r>
                      <a:r>
                        <a:rPr lang="en-AU" sz="1200" i="1" dirty="0">
                          <a:effectLst/>
                        </a:rPr>
                        <a:t> </a:t>
                      </a:r>
                      <a:r>
                        <a:rPr lang="en-AU" sz="1800" dirty="0">
                          <a:effectLst/>
                        </a:rPr>
                        <a:t>Bogong Moth hunting, Biyala (Red Gum) Knowledge </a:t>
                      </a:r>
                      <a:r>
                        <a:rPr lang="en-AU" sz="1800" b="1" i="0" dirty="0">
                          <a:effectLst/>
                        </a:rPr>
                        <a:t>&amp; Garraba </a:t>
                      </a:r>
                      <a:r>
                        <a:rPr lang="en-AU" sz="1800" b="0" i="1" dirty="0">
                          <a:effectLst/>
                        </a:rPr>
                        <a:t>wait a little. 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AU" sz="1800" b="1" dirty="0">
                          <a:effectLst/>
                        </a:rPr>
                        <a:t>Relational Discourse Analysis (RDA) </a:t>
                      </a:r>
                      <a:r>
                        <a:rPr lang="en-AU" sz="1800" b="0" dirty="0">
                          <a:effectLst/>
                        </a:rPr>
                        <a:t>of ten texts about childrearing written by First Nations Australians to reveal continuing discourses of childrearing.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AU" sz="1800" b="1" dirty="0">
                          <a:effectLst/>
                        </a:rPr>
                        <a:t>Minamda</a:t>
                      </a:r>
                      <a:r>
                        <a:rPr lang="en-AU" sz="1800" dirty="0">
                          <a:effectLst/>
                        </a:rPr>
                        <a:t> </a:t>
                      </a:r>
                      <a:r>
                        <a:rPr lang="en-AU" sz="1800" i="1" dirty="0">
                          <a:effectLst/>
                        </a:rPr>
                        <a:t>to ask. </a:t>
                      </a:r>
                      <a:r>
                        <a:rPr lang="en-AU" sz="1800" i="0" dirty="0">
                          <a:effectLst/>
                        </a:rPr>
                        <a:t>Interview</a:t>
                      </a:r>
                      <a:r>
                        <a:rPr lang="en-AU" sz="1800" i="1" dirty="0">
                          <a:effectLst/>
                        </a:rPr>
                        <a:t> </a:t>
                      </a:r>
                      <a:r>
                        <a:rPr lang="en-AU" sz="1800" dirty="0">
                          <a:effectLst/>
                        </a:rPr>
                        <a:t>current Indigenous leaders</a:t>
                      </a:r>
                      <a:r>
                        <a:rPr lang="en-AU" sz="1800" baseline="0" dirty="0">
                          <a:effectLst/>
                        </a:rPr>
                        <a:t> </a:t>
                      </a:r>
                      <a:r>
                        <a:rPr lang="en-AU" sz="1800" dirty="0">
                          <a:effectLst/>
                        </a:rPr>
                        <a:t> to weave findings &amp; researcher perspective back into Ancestral</a:t>
                      </a:r>
                      <a:r>
                        <a:rPr lang="en-AU" sz="1800" baseline="0" dirty="0">
                          <a:effectLst/>
                        </a:rPr>
                        <a:t> knowledge</a:t>
                      </a:r>
                      <a:r>
                        <a:rPr lang="en-AU" sz="1800" dirty="0">
                          <a:effectLst/>
                        </a:rPr>
                        <a:t> . A First Nations process where old knowledges are used to reframe</a:t>
                      </a:r>
                      <a:r>
                        <a:rPr lang="en-AU" sz="1800" baseline="0" dirty="0">
                          <a:effectLst/>
                        </a:rPr>
                        <a:t> current issues. </a:t>
                      </a:r>
                      <a:r>
                        <a:rPr lang="en-AU" sz="1800" dirty="0">
                          <a:effectLst/>
                        </a:rPr>
                        <a:t> 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98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_031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9091" t="22096" b="12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019" y="126188"/>
            <a:ext cx="4062643" cy="3924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Significance of this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46084" y="704675"/>
            <a:ext cx="5159230" cy="4664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Nations Australian childrearing </a:t>
            </a:r>
            <a:r>
              <a:rPr lang="en-US" sz="1800" dirty="0"/>
              <a:t>concepts are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alternate but equal body of knowledge to Western childhood development theories.</a:t>
            </a:r>
          </a:p>
          <a:p>
            <a:pPr marL="0" indent="-228600">
              <a:lnSpc>
                <a:spcPct val="90000"/>
              </a:lnSpc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 nullius was wrong, our intellectual sovereignty is right. </a:t>
            </a:r>
          </a:p>
          <a:p>
            <a:pPr marL="0" indent="-228600">
              <a:lnSpc>
                <a:spcPct val="90000"/>
              </a:lnSpc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</a:pPr>
            <a:r>
              <a:rPr lang="en-US" sz="1800" dirty="0"/>
              <a:t>This study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informed by First Nations Relational worldview. </a:t>
            </a:r>
            <a:r>
              <a:rPr lang="en-US" sz="1800" dirty="0"/>
              <a:t>It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not outside academia, nor is it an add on to Western academia. The roots of this research grew from our continuing intellectual sovereignty. </a:t>
            </a:r>
          </a:p>
        </p:txBody>
      </p:sp>
    </p:spTree>
    <p:extLst>
      <p:ext uri="{BB962C8B-B14F-4D97-AF65-F5344CB8AC3E}">
        <p14:creationId xmlns:p14="http://schemas.microsoft.com/office/powerpoint/2010/main" val="363010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339" y="21900"/>
            <a:ext cx="6172200" cy="8894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Lifespan Relatedness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DSC_0997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949" r="-2" b="16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32257" y="1048624"/>
            <a:ext cx="7211504" cy="5342749"/>
          </a:xfrm>
        </p:spPr>
        <p:txBody>
          <a:bodyPr vert="horz" lIns="91440" tIns="45720" rIns="91440" bIns="45720" numCol="1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Relatedness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relationship between entities, human and non human. It is grown by learning about an entity and then holding responsibility to that entity.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have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equality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whole Lifeworld</a:t>
            </a:r>
          </a:p>
          <a:p>
            <a:pPr indent="-228600">
              <a:lnSpc>
                <a:spcPct val="90000"/>
              </a:lnSpc>
            </a:pP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Spirit Children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 up from Country.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Babies are </a:t>
            </a:r>
            <a:r>
              <a:rPr lang="en-US" sz="24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community from birth.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 closeness,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 skin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Sounds, whistles and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 verbal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 are used to develop Lifespan Relatedness.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have a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Shared Social World.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taught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stillness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(listening). </a:t>
            </a:r>
          </a:p>
          <a:p>
            <a:pPr indent="-228600">
              <a:lnSpc>
                <a:spcPct val="90000"/>
              </a:lnSpc>
            </a:pP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Relational identity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collective and individual.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responsibility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increasing Relatedness.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Naming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used to grow Relatedness. </a:t>
            </a:r>
          </a:p>
        </p:txBody>
      </p:sp>
    </p:spTree>
    <p:extLst>
      <p:ext uri="{BB962C8B-B14F-4D97-AF65-F5344CB8AC3E}">
        <p14:creationId xmlns:p14="http://schemas.microsoft.com/office/powerpoint/2010/main" val="4018307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8"/>
    </mc:Choice>
    <mc:Fallback xmlns="">
      <p:transition spd="slow" advTm="40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354" y="101173"/>
            <a:ext cx="6172200" cy="56155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Relational Parenting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4" descr="Wakita.jpg"/>
          <p:cNvPicPr>
            <a:picLocks noChangeAspect="1"/>
          </p:cNvPicPr>
          <p:nvPr/>
        </p:nvPicPr>
        <p:blipFill rotWithShape="1">
          <a:blip r:embed="rId2" cstate="print"/>
          <a:srcRect l="2096" r="769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1725" y="738231"/>
            <a:ext cx="7290033" cy="6018596"/>
          </a:xfrm>
        </p:spPr>
        <p:txBody>
          <a:bodyPr vert="horz" lIns="91440" tIns="45720" rIns="91440" bIns="45720" numCol="1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Ancestral, Country, Community and Kid Mob Parenting.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Broad definition of Family, children are ‘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fitted in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’. </a:t>
            </a:r>
          </a:p>
          <a:p>
            <a:pPr indent="-228600">
              <a:lnSpc>
                <a:spcPct val="90000"/>
              </a:lnSpc>
            </a:pP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Singing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pregnancy &amp; childhood. </a:t>
            </a:r>
          </a:p>
          <a:p>
            <a:pPr indent="-228600">
              <a:lnSpc>
                <a:spcPct val="90000"/>
              </a:lnSpc>
            </a:pP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Cultural attachment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Ancestors, Country &amp; Community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Mothers are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about first three years for breastfeeding.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 of children is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responsive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are born capable and good from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Ancestral memory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born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compassionate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Inappropriate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regarded as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silly, temporary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Fathers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dream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Spirit child before pregnancy, story telling and fitting in all children. </a:t>
            </a:r>
          </a:p>
        </p:txBody>
      </p:sp>
    </p:spTree>
    <p:extLst>
      <p:ext uri="{BB962C8B-B14F-4D97-AF65-F5344CB8AC3E}">
        <p14:creationId xmlns:p14="http://schemas.microsoft.com/office/powerpoint/2010/main" val="322479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6"/>
    </mc:Choice>
    <mc:Fallback xmlns="">
      <p:transition spd="slow" advTm="37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4832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STRONG KIDS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183411_10151825633204237_685593554_n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708" r="6087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9963" y="772997"/>
            <a:ext cx="7324627" cy="5976595"/>
          </a:xfrm>
        </p:spPr>
        <p:txBody>
          <a:bodyPr vert="horz" lIns="91440" tIns="45720" rIns="91440" bIns="45720" numCol="1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000" dirty="0"/>
              <a:t>First Nations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childrearing creates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resilient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kids.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from their Ancestral knowledge and equality are capable of making their own decisions since before birth, this is termed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 Agency.  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born with their own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rhythm. 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perinatal period babies are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transitioning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spirit self, need special care. 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is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child-led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not age related. 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encouraged to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their own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 language and knowledge about ‘who is family’ is encouraged.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modification is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indirect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 teasing, scaring, loaded questions, mirroring and stories.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Hardiness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encouraged. </a:t>
            </a:r>
          </a:p>
          <a:p>
            <a:pPr indent="-228600">
              <a:lnSpc>
                <a:spcPct val="90000"/>
              </a:lnSpc>
            </a:pP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Consequences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learnt not punishment dealt out. </a:t>
            </a:r>
          </a:p>
          <a:p>
            <a:pPr indent="-228600">
              <a:lnSpc>
                <a:spcPct val="90000"/>
              </a:lnSpc>
            </a:pP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Exploration &amp; risk taking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encouraged for confidence, self-efficacy and increased Relatedness with their environment. </a:t>
            </a:r>
          </a:p>
          <a:p>
            <a:pPr indent="-228600">
              <a:lnSpc>
                <a:spcPct val="90000"/>
              </a:lnSpc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personal attribute of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‘nurturance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en-US" sz="2000" dirty="0"/>
              <a:t>carries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status in community</a:t>
            </a:r>
          </a:p>
        </p:txBody>
      </p:sp>
    </p:spTree>
    <p:extLst>
      <p:ext uri="{BB962C8B-B14F-4D97-AF65-F5344CB8AC3E}">
        <p14:creationId xmlns:p14="http://schemas.microsoft.com/office/powerpoint/2010/main" val="619474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8"/>
    </mc:Choice>
    <mc:Fallback xmlns="">
      <p:transition spd="slow" advTm="20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511" y="122548"/>
            <a:ext cx="7107811" cy="697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Tracks of Australian First Nations Childrearing </a:t>
            </a:r>
            <a:b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E79210-C895-4798-8703-E51193E6B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r="42574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7669" y="820132"/>
            <a:ext cx="7268067" cy="5915320"/>
          </a:xfrm>
        </p:spPr>
        <p:txBody>
          <a:bodyPr vert="horz" lIns="91440" tIns="45720" rIns="91440" bIns="45720" numCol="1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Nations childrearing is Ancestral knowledge thousands of years old developed to be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 principles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childrearing.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Government policies create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generational trauma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Aboriginal children, families and our Tribes.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Aust. First Nations childrearing has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principles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 though we are different as well.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Western childhood development principles are very different to our principles.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Misunderstandings between Indigenous / non-Indigenous people occur a lot and cause continuing trauma.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communities want our childrearing integrated as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 but different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Western childhood development theories. </a:t>
            </a:r>
          </a:p>
          <a:p>
            <a:pPr marL="0" indent="-228600">
              <a:lnSpc>
                <a:spcPct val="90000"/>
              </a:lnSpc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9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8B48E-BA75-406E-A72E-5C009B6B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Nations Relational Attachment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7A49F862-2489-471B-9BF0-78CDC2825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68" y="131976"/>
            <a:ext cx="8618792" cy="66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6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E61A92-E655-4382-807D-AF2A8AE5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r="5703"/>
          <a:stretch/>
        </p:blipFill>
        <p:spPr>
          <a:xfrm>
            <a:off x="254523" y="487252"/>
            <a:ext cx="3694633" cy="5461062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9FAE04-49FD-41B9-A419-44E719815E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854726"/>
              </p:ext>
            </p:extLst>
          </p:nvPr>
        </p:nvGraphicFramePr>
        <p:xfrm>
          <a:off x="4298623" y="179109"/>
          <a:ext cx="7795967" cy="645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623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665D99-459B-485E-BF84-155FBEF096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 r="1" b="3734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843E1-4423-475A-BCB8-DB47B4F3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15" y="1495303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Acknowledgements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C2E99-B3F1-4901-A33B-7ABB83AFA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974" y="3429000"/>
            <a:ext cx="4857224" cy="31794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Wurrung, Yorta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Yorta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Victoria;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Erub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Island in Torres Strait Islands;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Wergaia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Victoria; Yolngu in Arnhem Land; Central Australia; Palm Island;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Nunga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South Australia;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Burarra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Northern Territory; Noonuccal in Queensland and Anangu and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Yapa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Northern Territory.</a:t>
            </a:r>
          </a:p>
          <a:p>
            <a:pPr indent="-228600" defTabSz="914400">
              <a:lnSpc>
                <a:spcPct val="90000"/>
              </a:lnSpc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3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55F39-F21D-4173-BB6C-88503D17FB08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59F1C-27E3-4F4D-8778-07BC82FCF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r="2967" b="3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8605D-0DAF-41B9-8EFA-1CB0BCC9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2" b="2900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24D9528-1A70-4D21-A025-AFF258925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r="1" b="37527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726" y="180567"/>
            <a:ext cx="7264866" cy="10358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happened to First Nations worldviews in Australia?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8EF1-1F3B-4484-B473-5FBD28DA02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6704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1727" y="1367405"/>
            <a:ext cx="7164196" cy="531002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Aust. First Nations from their own worldviews hold intellectual sovereignty for engineering, science, agriculture, fisheries, health, astrology, mathematics, governance, wellbeing &amp; childrearing for thousands of years.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British colonization, invasion &amp; settlement 1788.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British doctrine of ‘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 nullius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labelled Australia ‘nobody’s land’, ignoring existing Nations. From this doctrine First Nations worldviews, knowledges and concepts have been ignored. Labelled by current Aboriginal researchers as ‘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epistemic violence’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 High Court 1992 overturn 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 nullius,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 Australian research has not asked enough…if 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 nullius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wrong, what is right? </a:t>
            </a:r>
          </a:p>
          <a:p>
            <a:pPr indent="-228600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 Australia have a 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 nullius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hangover?</a:t>
            </a:r>
          </a:p>
          <a:p>
            <a:pPr marL="0" indent="-228600">
              <a:lnSpc>
                <a:spcPct val="90000"/>
              </a:lnSpc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61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232"/>
    </mc:Choice>
    <mc:Fallback xmlns="">
      <p:transition spd="slow" advTm="623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76D28-A8CE-49FE-A378-C2130614D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91" y="65563"/>
            <a:ext cx="7898296" cy="68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0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0"/>
          <p:cNvGraphicFramePr>
            <a:graphicFrameLocks/>
          </p:cNvGraphicFramePr>
          <p:nvPr>
            <p:extLst/>
          </p:nvPr>
        </p:nvGraphicFramePr>
        <p:xfrm>
          <a:off x="6556963" y="1058148"/>
          <a:ext cx="3649127" cy="418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19"/>
          <p:cNvSpPr>
            <a:spLocks noChangeArrowheads="1"/>
          </p:cNvSpPr>
          <p:nvPr/>
        </p:nvSpPr>
        <p:spPr bwMode="auto">
          <a:xfrm>
            <a:off x="2307884" y="2136371"/>
            <a:ext cx="2215795" cy="235333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Human-led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Knowledge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058" y="106445"/>
            <a:ext cx="11895588" cy="6583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Arial Rounded MT Bold" pitchFamily="34" charset="0"/>
              </a:rPr>
              <a:t>                          </a:t>
            </a:r>
            <a:br>
              <a:rPr lang="en-US" sz="2400" dirty="0">
                <a:latin typeface="Arial Rounded MT Bold" pitchFamily="34" charset="0"/>
              </a:rPr>
            </a:br>
            <a:r>
              <a:rPr lang="en-US" sz="2400" dirty="0">
                <a:latin typeface="Arial Rounded MT Bold" pitchFamily="34" charset="0"/>
              </a:rPr>
              <a:t>                            </a:t>
            </a:r>
            <a:r>
              <a:rPr lang="en-US" sz="3100" dirty="0">
                <a:latin typeface="Arial Rounded MT Bold" pitchFamily="34" charset="0"/>
              </a:rPr>
              <a:t>WESTERN                FIRST NATIONS RELATIONAL </a:t>
            </a:r>
            <a:endParaRPr lang="en-AU" sz="3100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6962" y="5244874"/>
            <a:ext cx="3832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AU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000" dirty="0">
                <a:solidFill>
                  <a:prstClr val="white"/>
                </a:solidFill>
                <a:latin typeface="Calibri"/>
              </a:rPr>
              <a:t>Knowledge is learned, experienced &amp; revealed. Knowledge is held by Community, Country &amp; Ancestors.</a:t>
            </a:r>
            <a:endParaRPr lang="en-AU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318" y="5120339"/>
            <a:ext cx="2386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AU" sz="2000" dirty="0">
                <a:solidFill>
                  <a:prstClr val="white"/>
                </a:solidFill>
                <a:latin typeface="Calibri"/>
              </a:rPr>
              <a:t>Knowledge is learned and experienced by humans &amp; can held by different people, different places. </a:t>
            </a:r>
          </a:p>
        </p:txBody>
      </p:sp>
    </p:spTree>
    <p:extLst>
      <p:ext uri="{BB962C8B-B14F-4D97-AF65-F5344CB8AC3E}">
        <p14:creationId xmlns:p14="http://schemas.microsoft.com/office/powerpoint/2010/main" val="18731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"/>
    </mc:Choice>
    <mc:Fallback xmlns="">
      <p:transition spd="slow" advTm="513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58226" y="124726"/>
            <a:ext cx="8875549" cy="706669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l"/>
            <a:r>
              <a:rPr lang="en-AU" sz="2800" b="1" dirty="0">
                <a:solidFill>
                  <a:schemeClr val="bg1"/>
                </a:solidFill>
              </a:rPr>
              <a:t>Worldviews: Different ideas about reality (Scotland, 2012).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658226" y="908438"/>
            <a:ext cx="1935113" cy="569114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AU" sz="3600" b="1" dirty="0"/>
              <a:t>Scientific</a:t>
            </a:r>
          </a:p>
          <a:p>
            <a:pPr>
              <a:buFontTx/>
              <a:buChar char="-"/>
            </a:pPr>
            <a:r>
              <a:rPr lang="en-AU" sz="3600" dirty="0"/>
              <a:t>Realism</a:t>
            </a:r>
          </a:p>
          <a:p>
            <a:pPr>
              <a:buFontTx/>
              <a:buChar char="-"/>
            </a:pPr>
            <a:r>
              <a:rPr lang="en-AU" sz="3600" dirty="0"/>
              <a:t>There is knowledge to be discovered</a:t>
            </a:r>
          </a:p>
          <a:p>
            <a:pPr>
              <a:buFontTx/>
              <a:buChar char="-"/>
            </a:pPr>
            <a:r>
              <a:rPr lang="en-AU" sz="3600" dirty="0"/>
              <a:t>Human researcher discovers absolute  knowledge</a:t>
            </a:r>
          </a:p>
          <a:p>
            <a:pPr>
              <a:buFontTx/>
              <a:buChar char="-"/>
            </a:pPr>
            <a:r>
              <a:rPr lang="en-AU" sz="3600" dirty="0">
                <a:highlight>
                  <a:srgbClr val="FFFF00"/>
                </a:highlight>
              </a:rPr>
              <a:t>Trees have knowledge about ‘</a:t>
            </a:r>
            <a:r>
              <a:rPr lang="en-AU" sz="3600" dirty="0" err="1">
                <a:highlight>
                  <a:srgbClr val="FFFF00"/>
                </a:highlight>
              </a:rPr>
              <a:t>treeness</a:t>
            </a:r>
            <a:r>
              <a:rPr lang="en-AU" sz="3600" dirty="0">
                <a:highlight>
                  <a:srgbClr val="FFFF00"/>
                </a:highlight>
              </a:rPr>
              <a:t>’. </a:t>
            </a:r>
          </a:p>
          <a:p>
            <a:pPr>
              <a:buFontTx/>
              <a:buChar char="-"/>
            </a:pPr>
            <a:r>
              <a:rPr lang="en-AU" sz="3600" dirty="0"/>
              <a:t>Quantitative Research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8078247" y="831394"/>
            <a:ext cx="2455529" cy="602660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AU" sz="3600" b="1" dirty="0"/>
              <a:t>Relational</a:t>
            </a:r>
          </a:p>
          <a:p>
            <a:pPr>
              <a:buFontTx/>
              <a:buChar char="-"/>
            </a:pPr>
            <a:r>
              <a:rPr lang="en-AU" sz="3600" dirty="0"/>
              <a:t>First Nations</a:t>
            </a:r>
          </a:p>
          <a:p>
            <a:pPr>
              <a:buFontTx/>
              <a:buChar char="-"/>
            </a:pPr>
            <a:r>
              <a:rPr lang="en-AU" sz="3600" dirty="0"/>
              <a:t>Knowledge is measured, experienced &amp; revealed to humans. </a:t>
            </a:r>
          </a:p>
          <a:p>
            <a:pPr>
              <a:buFontTx/>
              <a:buChar char="-"/>
            </a:pPr>
            <a:r>
              <a:rPr lang="en-AU" sz="3600" dirty="0"/>
              <a:t>All things are animate, equal, stakeholders in knowledge construction human &amp; non human . </a:t>
            </a:r>
          </a:p>
          <a:p>
            <a:pPr>
              <a:buFontTx/>
              <a:buChar char="-"/>
            </a:pPr>
            <a:r>
              <a:rPr lang="en-AU" sz="3600" dirty="0">
                <a:highlight>
                  <a:srgbClr val="FFFF00"/>
                </a:highlight>
              </a:rPr>
              <a:t>Trees hold knowledge about </a:t>
            </a:r>
            <a:r>
              <a:rPr lang="en-AU" sz="3600" dirty="0" err="1">
                <a:highlight>
                  <a:srgbClr val="FFFF00"/>
                </a:highlight>
              </a:rPr>
              <a:t>treeness</a:t>
            </a:r>
            <a:r>
              <a:rPr lang="en-AU" sz="3600" dirty="0">
                <a:highlight>
                  <a:srgbClr val="FFFF00"/>
                </a:highlight>
              </a:rPr>
              <a:t> but also many other teachings. </a:t>
            </a:r>
          </a:p>
          <a:p>
            <a:pPr>
              <a:buFontTx/>
              <a:buChar char="-"/>
            </a:pPr>
            <a:r>
              <a:rPr lang="en-AU" sz="3600" dirty="0"/>
              <a:t>First Nations Relational Research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93339" y="908438"/>
            <a:ext cx="221045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Interpretive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Relativism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Human experience creates knowledge.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Reality changes from person to person. </a:t>
            </a:r>
          </a:p>
          <a:p>
            <a:pPr marL="342900" indent="-342900">
              <a:buFontTx/>
              <a:buChar char="-"/>
            </a:pPr>
            <a:r>
              <a:rPr lang="en-AU" sz="2000" dirty="0">
                <a:highlight>
                  <a:srgbClr val="FFFF00"/>
                </a:highlight>
              </a:rPr>
              <a:t>Trees have meaning when the human mind interacts with them. 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Qualitative Research</a:t>
            </a:r>
          </a:p>
          <a:p>
            <a:pPr marL="342900" indent="-342900">
              <a:buFontTx/>
              <a:buChar char="-"/>
            </a:pPr>
            <a:endParaRPr lang="en-A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803792" y="874653"/>
            <a:ext cx="2223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Critical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Social construction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Reality is shaped by social, political, cultural, economic, ethnic &amp; gender.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Knowledge is constructed by power relations.</a:t>
            </a:r>
          </a:p>
          <a:p>
            <a:pPr marL="342900" indent="-342900">
              <a:buFontTx/>
              <a:buChar char="-"/>
            </a:pPr>
            <a:r>
              <a:rPr lang="en-AU" sz="2000" dirty="0">
                <a:highlight>
                  <a:srgbClr val="FFFF00"/>
                </a:highlight>
              </a:rPr>
              <a:t>Different groups form different ideas about trees for their purpose.  </a:t>
            </a:r>
          </a:p>
          <a:p>
            <a:pPr marL="342900" indent="-342900">
              <a:buFontTx/>
              <a:buChar char="-"/>
            </a:pPr>
            <a:r>
              <a:rPr lang="en-AU" sz="2000" dirty="0"/>
              <a:t>Qualitative Research</a:t>
            </a:r>
          </a:p>
          <a:p>
            <a:pPr marL="342900" indent="-342900">
              <a:buFontTx/>
              <a:buChar char="-"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3311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14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01266-C06B-4351-85B3-C2E2D422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Relational worldviews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C96D7-B29F-4AEA-9A5D-06A95143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4" r="1" b="1990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C1BF2-6FAD-4E2D-BDC2-B57932C9C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2563" y="528506"/>
            <a:ext cx="4220747" cy="58637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All things are animate 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All entities are equal stakeholders in knowledge construction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All things are infused with spirit and in constant motion.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Relationships between all entities exist and must be maintained.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All entities human and non-human hold knowledge about the Lifeworld.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Understandings come from observing the whole to reveal cyclical patterns.  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Renewal, all entities exist in a narrow gap of ideal conditions which must be maintained. 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Knowledge is learnt, observed but also revealed through dreams, visions and intuition from Ancestors and relationship with Country. </a:t>
            </a:r>
          </a:p>
        </p:txBody>
      </p:sp>
    </p:spTree>
    <p:extLst>
      <p:ext uri="{BB962C8B-B14F-4D97-AF65-F5344CB8AC3E}">
        <p14:creationId xmlns:p14="http://schemas.microsoft.com/office/powerpoint/2010/main" val="167716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E65ABD-4EFF-4E9C-914C-48106521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r>
              <a:rPr lang="en-AU" sz="3200">
                <a:solidFill>
                  <a:schemeClr val="bg1"/>
                </a:solidFill>
              </a:rPr>
              <a:t>Current Situation…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7DE40-968D-474A-B514-4DA554AEE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1" y="1517715"/>
            <a:ext cx="10988279" cy="52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551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1216</Words>
  <Application>Microsoft Office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Arial Rounded MT Bold</vt:lpstr>
      <vt:lpstr>Calibri</vt:lpstr>
      <vt:lpstr>Calibri Light</vt:lpstr>
      <vt:lpstr>Times New Roman</vt:lpstr>
      <vt:lpstr>1_Office Theme</vt:lpstr>
      <vt:lpstr>Office Theme</vt:lpstr>
      <vt:lpstr>2_Office Theme</vt:lpstr>
      <vt:lpstr>First Nations Childrearing</vt:lpstr>
      <vt:lpstr>Acknowledgements </vt:lpstr>
      <vt:lpstr>PowerPoint Presentation</vt:lpstr>
      <vt:lpstr>What happened to First Nations worldviews in Australia?</vt:lpstr>
      <vt:lpstr>PowerPoint Presentation</vt:lpstr>
      <vt:lpstr>                                                       WESTERN                FIRST NATIONS RELATIONAL </vt:lpstr>
      <vt:lpstr>Worldviews: Different ideas about reality (Scotland, 2012). </vt:lpstr>
      <vt:lpstr>Relational worldviews</vt:lpstr>
      <vt:lpstr>Current Situation… </vt:lpstr>
      <vt:lpstr>Methodology - BANBURRA - to dig </vt:lpstr>
      <vt:lpstr>Significance of this study</vt:lpstr>
      <vt:lpstr>Lifespan Relatedness</vt:lpstr>
      <vt:lpstr> Relational Parenting </vt:lpstr>
      <vt:lpstr> STRONG KIDS </vt:lpstr>
      <vt:lpstr> Tracks of Australian First Nations Childrearing  </vt:lpstr>
      <vt:lpstr>First Nations Relational Attachment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Nations Childrearing</dc:title>
  <dc:creator>Mishel McMahon</dc:creator>
  <cp:lastModifiedBy>Mishel McMahon</cp:lastModifiedBy>
  <cp:revision>2</cp:revision>
  <dcterms:created xsi:type="dcterms:W3CDTF">2019-10-30T07:37:51Z</dcterms:created>
  <dcterms:modified xsi:type="dcterms:W3CDTF">2019-10-31T02:07:21Z</dcterms:modified>
</cp:coreProperties>
</file>