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4"/>
  </p:sldMasterIdLst>
  <p:notesMasterIdLst>
    <p:notesMasterId r:id="rId40"/>
  </p:notesMasterIdLst>
  <p:sldIdLst>
    <p:sldId id="256" r:id="rId5"/>
    <p:sldId id="316" r:id="rId6"/>
    <p:sldId id="325" r:id="rId7"/>
    <p:sldId id="301" r:id="rId8"/>
    <p:sldId id="327" r:id="rId9"/>
    <p:sldId id="328" r:id="rId10"/>
    <p:sldId id="311" r:id="rId11"/>
    <p:sldId id="318" r:id="rId12"/>
    <p:sldId id="317" r:id="rId13"/>
    <p:sldId id="308" r:id="rId14"/>
    <p:sldId id="320" r:id="rId15"/>
    <p:sldId id="310" r:id="rId16"/>
    <p:sldId id="259" r:id="rId17"/>
    <p:sldId id="260" r:id="rId18"/>
    <p:sldId id="264" r:id="rId19"/>
    <p:sldId id="265" r:id="rId20"/>
    <p:sldId id="323" r:id="rId21"/>
    <p:sldId id="267" r:id="rId22"/>
    <p:sldId id="284" r:id="rId23"/>
    <p:sldId id="272" r:id="rId24"/>
    <p:sldId id="296" r:id="rId25"/>
    <p:sldId id="321" r:id="rId26"/>
    <p:sldId id="322" r:id="rId27"/>
    <p:sldId id="319" r:id="rId28"/>
    <p:sldId id="314" r:id="rId29"/>
    <p:sldId id="312" r:id="rId30"/>
    <p:sldId id="313" r:id="rId31"/>
    <p:sldId id="295" r:id="rId32"/>
    <p:sldId id="277" r:id="rId33"/>
    <p:sldId id="280" r:id="rId34"/>
    <p:sldId id="263" r:id="rId35"/>
    <p:sldId id="299" r:id="rId36"/>
    <p:sldId id="290" r:id="rId37"/>
    <p:sldId id="289" r:id="rId38"/>
    <p:sldId id="29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BC6F4B-94DC-4DDF-A382-482835EE7F7D}" v="1" dt="2022-08-09T07:44:41.7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3129" autoAdjust="0"/>
  </p:normalViewPr>
  <p:slideViewPr>
    <p:cSldViewPr snapToGrid="0">
      <p:cViewPr varScale="1">
        <p:scale>
          <a:sx n="64" d="100"/>
          <a:sy n="64" d="100"/>
        </p:scale>
        <p:origin x="1176" y="62"/>
      </p:cViewPr>
      <p:guideLst/>
    </p:cSldViewPr>
  </p:slideViewPr>
  <p:outlineViewPr>
    <p:cViewPr>
      <p:scale>
        <a:sx n="33" d="100"/>
        <a:sy n="33" d="100"/>
      </p:scale>
      <p:origin x="0" y="-8912"/>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A6A91-FBF8-414D-A515-90FF28CF562E}" type="datetimeFigureOut">
              <a:rPr lang="en-AU" smtClean="0"/>
              <a:t>15/11/2023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C20816-A1B1-476A-8779-38C8B2F884F5}" type="slidenum">
              <a:rPr lang="en-AU" smtClean="0"/>
              <a:t>‹#›</a:t>
            </a:fld>
            <a:endParaRPr lang="en-AU"/>
          </a:p>
        </p:txBody>
      </p:sp>
    </p:spTree>
    <p:extLst>
      <p:ext uri="{BB962C8B-B14F-4D97-AF65-F5344CB8AC3E}">
        <p14:creationId xmlns:p14="http://schemas.microsoft.com/office/powerpoint/2010/main" val="1563920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5C20816-A1B1-476A-8779-38C8B2F884F5}" type="slidenum">
              <a:rPr lang="en-AU" smtClean="0"/>
              <a:t>1</a:t>
            </a:fld>
            <a:endParaRPr lang="en-AU"/>
          </a:p>
        </p:txBody>
      </p:sp>
    </p:spTree>
    <p:extLst>
      <p:ext uri="{BB962C8B-B14F-4D97-AF65-F5344CB8AC3E}">
        <p14:creationId xmlns:p14="http://schemas.microsoft.com/office/powerpoint/2010/main" val="2746281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 email appointment reminder</a:t>
            </a:r>
            <a:r>
              <a:rPr lang="en-AU" baseline="0" dirty="0"/>
              <a:t> is available if preferred by the client.</a:t>
            </a:r>
          </a:p>
          <a:p>
            <a:r>
              <a:rPr lang="en-AU" baseline="0" dirty="0"/>
              <a:t>This is made possible by selecting the “appointment Reminder via email box in the Update client details screen and entering a valid email address. </a:t>
            </a:r>
          </a:p>
          <a:p>
            <a:r>
              <a:rPr lang="en-AU" baseline="0" dirty="0"/>
              <a:t>The client must choose to get their reminder via email OR SMS-they cannot select both</a:t>
            </a:r>
          </a:p>
        </p:txBody>
      </p:sp>
      <p:sp>
        <p:nvSpPr>
          <p:cNvPr id="4" name="Slide Number Placeholder 3"/>
          <p:cNvSpPr>
            <a:spLocks noGrp="1"/>
          </p:cNvSpPr>
          <p:nvPr>
            <p:ph type="sldNum" sz="quarter" idx="10"/>
          </p:nvPr>
        </p:nvSpPr>
        <p:spPr/>
        <p:txBody>
          <a:bodyPr/>
          <a:lstStyle/>
          <a:p>
            <a:fld id="{65C20816-A1B1-476A-8779-38C8B2F884F5}" type="slidenum">
              <a:rPr lang="en-AU" smtClean="0"/>
              <a:t>12</a:t>
            </a:fld>
            <a:endParaRPr lang="en-AU"/>
          </a:p>
        </p:txBody>
      </p:sp>
    </p:spTree>
    <p:extLst>
      <p:ext uri="{BB962C8B-B14F-4D97-AF65-F5344CB8AC3E}">
        <p14:creationId xmlns:p14="http://schemas.microsoft.com/office/powerpoint/2010/main" val="351235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58693-FCAC-448C-9D14-D6FF2EB761A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B3B3588-B1FD-40B5-98BC-E453D656454D}"/>
              </a:ext>
            </a:extLst>
          </p:cNvPr>
          <p:cNvSpPr txBox="1">
            <a:spLocks noGrp="1"/>
          </p:cNvSpPr>
          <p:nvPr>
            <p:ph type="body" sz="quarter" idx="1"/>
          </p:nvPr>
        </p:nvSpPr>
        <p:spPr/>
        <p:txBody>
          <a:bodyPr/>
          <a:lstStyle/>
          <a:p>
            <a:pPr lvl="0"/>
            <a:r>
              <a:rPr lang="en-US" dirty="0">
                <a:cs typeface="Calibri"/>
              </a:rPr>
              <a:t>I’m going to share a useful admin tip for when a staff member is not available, and the diary needs to be rescheduled.</a:t>
            </a:r>
          </a:p>
          <a:p>
            <a:pPr lvl="0"/>
            <a:r>
              <a:rPr lang="en-US" dirty="0">
                <a:cs typeface="Calibri"/>
              </a:rPr>
              <a:t>To perform this, when creating an appointment, the staff member’s name needs to be selected from the staff member box. -remember to click green plus icon to add.</a:t>
            </a:r>
          </a:p>
          <a:p>
            <a:pPr lvl="0"/>
            <a:r>
              <a:rPr lang="en-US" dirty="0">
                <a:cs typeface="Calibri"/>
              </a:rPr>
              <a:t>This does not need to be changed if a</a:t>
            </a:r>
            <a:r>
              <a:rPr lang="en-US" baseline="0" dirty="0">
                <a:cs typeface="Calibri"/>
              </a:rPr>
              <a:t> reliever ends up attending the site that day as the notes will only be recorded against the staff member who opens and saves each consultation</a:t>
            </a:r>
            <a:endParaRPr lang="en-US" dirty="0">
              <a:cs typeface="Calibri"/>
            </a:endParaRPr>
          </a:p>
          <a:p>
            <a:pPr lvl="0"/>
            <a:endParaRPr lang="en-US" dirty="0">
              <a:cs typeface="Calibri"/>
            </a:endParaRPr>
          </a:p>
          <a:p>
            <a:pPr lvl="0"/>
            <a:endParaRPr lang="en-US" dirty="0">
              <a:cs typeface="Calibri"/>
            </a:endParaRPr>
          </a:p>
          <a:p>
            <a:pPr lvl="0"/>
            <a:endParaRPr lang="en-US" dirty="0">
              <a:cs typeface="Calibri"/>
            </a:endParaRPr>
          </a:p>
          <a:p>
            <a:pPr lvl="0"/>
            <a:endParaRPr lang="en-AU" dirty="0"/>
          </a:p>
        </p:txBody>
      </p:sp>
      <p:sp>
        <p:nvSpPr>
          <p:cNvPr id="4" name="Slide Number Placeholder 3">
            <a:extLst>
              <a:ext uri="{FF2B5EF4-FFF2-40B4-BE49-F238E27FC236}">
                <a16:creationId xmlns:a16="http://schemas.microsoft.com/office/drawing/2014/main" id="{7FD61FD2-8A83-4F90-9364-7944C14500DF}"/>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BE1D09A-18F4-4A0B-A673-C6B9D0F7B524}" type="slidenum">
              <a:t>13</a:t>
            </a:fld>
            <a:endParaRPr lang="en-AU"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906607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809BC9-82D5-46C3-B007-43A55088438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8D8F253-332A-4F84-BF16-A3B5A4299DB2}"/>
              </a:ext>
            </a:extLst>
          </p:cNvPr>
          <p:cNvSpPr txBox="1">
            <a:spLocks noGrp="1"/>
          </p:cNvSpPr>
          <p:nvPr>
            <p:ph type="body" sz="quarter" idx="1"/>
          </p:nvPr>
        </p:nvSpPr>
        <p:spPr/>
        <p:txBody>
          <a:bodyPr/>
          <a:lstStyle/>
          <a:p>
            <a:pPr lvl="0"/>
            <a:r>
              <a:rPr lang="en-US" dirty="0">
                <a:cs typeface="Calibri"/>
              </a:rPr>
              <a:t>Now go back to the home screen - select the schedule tab and click on Bulk SMS and re-schedule.</a:t>
            </a:r>
          </a:p>
          <a:p>
            <a:pPr lvl="0"/>
            <a:r>
              <a:rPr lang="en-US" dirty="0">
                <a:cs typeface="Calibri"/>
              </a:rPr>
              <a:t>Select the staff members' name and the date or dates in question and click search. </a:t>
            </a:r>
          </a:p>
          <a:p>
            <a:pPr lvl="0"/>
            <a:endParaRPr lang="en-AU" dirty="0"/>
          </a:p>
        </p:txBody>
      </p:sp>
      <p:sp>
        <p:nvSpPr>
          <p:cNvPr id="4" name="Slide Number Placeholder 3">
            <a:extLst>
              <a:ext uri="{FF2B5EF4-FFF2-40B4-BE49-F238E27FC236}">
                <a16:creationId xmlns:a16="http://schemas.microsoft.com/office/drawing/2014/main" id="{FDB3517A-E480-4AED-87B5-C6D358A0B12F}"/>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F7E0086-D877-43E2-8CCC-BF6F5D209013}" type="slidenum">
              <a:t>14</a:t>
            </a:fld>
            <a:endParaRPr lang="en-AU"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158855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F93E50-B4BB-43FB-BFE5-7CFF4A9BE5B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7E51A5F-FF53-454B-B758-3A08EE594788}"/>
              </a:ext>
            </a:extLst>
          </p:cNvPr>
          <p:cNvSpPr txBox="1">
            <a:spLocks noGrp="1"/>
          </p:cNvSpPr>
          <p:nvPr>
            <p:ph type="body" sz="quarter" idx="1"/>
          </p:nvPr>
        </p:nvSpPr>
        <p:spPr/>
        <p:txBody>
          <a:bodyPr/>
          <a:lstStyle/>
          <a:p>
            <a:pPr lvl="0"/>
            <a:r>
              <a:rPr lang="en-US" dirty="0"/>
              <a:t>A list of the appointments will be displayed that</a:t>
            </a:r>
            <a:r>
              <a:rPr lang="en-US" baseline="0" dirty="0"/>
              <a:t> are booked against that staff member</a:t>
            </a:r>
            <a:r>
              <a:rPr lang="en-US" dirty="0"/>
              <a:t>. Tick the box against the clients and select or override the chosen SMS message to be sent- click send SMS</a:t>
            </a:r>
          </a:p>
          <a:p>
            <a:pPr lvl="0"/>
            <a:endParaRPr lang="en-US" dirty="0"/>
          </a:p>
          <a:p>
            <a:pPr lvl="0"/>
            <a:r>
              <a:rPr lang="en-US" dirty="0"/>
              <a:t>In this example, I deliberately only put my name down for the 6 morning appointments to demonstrate that if I do not add a staff name to the appointment, the option to select the client for an SMS for those appointments will not be generated. </a:t>
            </a:r>
            <a:endParaRPr lang="en-AU" dirty="0"/>
          </a:p>
        </p:txBody>
      </p:sp>
      <p:sp>
        <p:nvSpPr>
          <p:cNvPr id="4" name="Slide Number Placeholder 3">
            <a:extLst>
              <a:ext uri="{FF2B5EF4-FFF2-40B4-BE49-F238E27FC236}">
                <a16:creationId xmlns:a16="http://schemas.microsoft.com/office/drawing/2014/main" id="{190C81A5-FBDE-411E-91E4-BD96CB74BAB7}"/>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8A875FA-450A-43A3-A363-4D6D125A988A}" type="slidenum">
              <a:t>15</a:t>
            </a:fld>
            <a:endParaRPr lang="en-AU"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770780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60D8F4-5E23-487F-A702-A30488A322F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C157615-6FC1-4053-BF30-290B5B82885D}"/>
              </a:ext>
            </a:extLst>
          </p:cNvPr>
          <p:cNvSpPr txBox="1">
            <a:spLocks noGrp="1"/>
          </p:cNvSpPr>
          <p:nvPr>
            <p:ph type="body" sz="quarter" idx="1"/>
          </p:nvPr>
        </p:nvSpPr>
        <p:spPr/>
        <p:txBody>
          <a:bodyPr/>
          <a:lstStyle/>
          <a:p>
            <a:pPr lvl="0"/>
            <a:r>
              <a:rPr lang="en-US" dirty="0"/>
              <a:t>On some occasions, there will not be a option to send an SMS to a client, or a client states that they are not receiving the said text.</a:t>
            </a:r>
          </a:p>
          <a:p>
            <a:pPr lvl="0"/>
            <a:r>
              <a:rPr lang="en-US" dirty="0"/>
              <a:t>1. A common reason for this is that the relationships are incorrect and the parent is not listed as the primary caregiver or contactable in the relationship's fields. </a:t>
            </a:r>
          </a:p>
          <a:p>
            <a:pPr lvl="0"/>
            <a:r>
              <a:rPr lang="en-US" dirty="0"/>
              <a:t>2. Another reason is that  the SMS option is not ticked for appointment reminders in the update client details screen. </a:t>
            </a:r>
          </a:p>
          <a:p>
            <a:pPr lvl="0"/>
            <a:r>
              <a:rPr lang="en-US" dirty="0"/>
              <a:t>3. Also check that the mobile phone is in the mobile phone box, as the text will not be generated from the Home phone or work phone boxes. </a:t>
            </a:r>
          </a:p>
          <a:p>
            <a:pPr lvl="0"/>
            <a:r>
              <a:rPr lang="en-US" dirty="0"/>
              <a:t>4. Check that the client is also open for service.</a:t>
            </a:r>
          </a:p>
          <a:p>
            <a:pPr lvl="0"/>
            <a:endParaRPr lang="en-AU" dirty="0"/>
          </a:p>
        </p:txBody>
      </p:sp>
      <p:sp>
        <p:nvSpPr>
          <p:cNvPr id="4" name="Slide Number Placeholder 3">
            <a:extLst>
              <a:ext uri="{FF2B5EF4-FFF2-40B4-BE49-F238E27FC236}">
                <a16:creationId xmlns:a16="http://schemas.microsoft.com/office/drawing/2014/main" id="{681EECB5-4158-49B7-A7D5-4B9483DE6D97}"/>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BEE31FA-4521-4377-B3ED-DA9C8687562B}" type="slidenum">
              <a:t>16</a:t>
            </a:fld>
            <a:endParaRPr lang="en-AU"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652779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To check that a client is open for service, go to client details and open/change/close client box. This client is currently not open.</a:t>
            </a:r>
          </a:p>
          <a:p>
            <a:pPr lvl="0"/>
            <a:r>
              <a:rPr lang="en-US" dirty="0"/>
              <a:t>Clients may be closed if they</a:t>
            </a:r>
            <a:r>
              <a:rPr lang="en-US" baseline="0" dirty="0"/>
              <a:t> have migrated from another council that previously used </a:t>
            </a:r>
            <a:r>
              <a:rPr lang="en-US" baseline="0" dirty="0" err="1"/>
              <a:t>Xpedite</a:t>
            </a:r>
            <a:r>
              <a:rPr lang="en-US" baseline="0" dirty="0"/>
              <a:t>, been interstate or overseas or previously had a stillborn. Fathers are also usually not open to service.</a:t>
            </a:r>
            <a:endParaRPr lang="en-US" dirty="0"/>
          </a:p>
          <a:p>
            <a:pPr lvl="0"/>
            <a:r>
              <a:rPr lang="en-US" dirty="0"/>
              <a:t>Data will be missing in the reports if the client is closed but receiving service. </a:t>
            </a:r>
            <a:endParaRPr lang="en-US" dirty="0">
              <a:highlight>
                <a:srgbClr val="FF0000"/>
              </a:highlight>
            </a:endParaRPr>
          </a:p>
        </p:txBody>
      </p:sp>
      <p:sp>
        <p:nvSpPr>
          <p:cNvPr id="4" name="Slide Number Placeholder 3"/>
          <p:cNvSpPr>
            <a:spLocks noGrp="1"/>
          </p:cNvSpPr>
          <p:nvPr>
            <p:ph type="sldNum" sz="quarter" idx="10"/>
          </p:nvPr>
        </p:nvSpPr>
        <p:spPr/>
        <p:txBody>
          <a:bodyPr/>
          <a:lstStyle/>
          <a:p>
            <a:fld id="{65C20816-A1B1-476A-8779-38C8B2F884F5}" type="slidenum">
              <a:rPr lang="en-AU" smtClean="0"/>
              <a:t>17</a:t>
            </a:fld>
            <a:endParaRPr lang="en-AU"/>
          </a:p>
        </p:txBody>
      </p:sp>
    </p:spTree>
    <p:extLst>
      <p:ext uri="{BB962C8B-B14F-4D97-AF65-F5344CB8AC3E}">
        <p14:creationId xmlns:p14="http://schemas.microsoft.com/office/powerpoint/2010/main" val="2246640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4367EF-3EAC-4727-AAAE-314B3162170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5049316-AB62-4781-8DA4-318FC20D9E28}"/>
              </a:ext>
            </a:extLst>
          </p:cNvPr>
          <p:cNvSpPr txBox="1">
            <a:spLocks noGrp="1"/>
          </p:cNvSpPr>
          <p:nvPr>
            <p:ph type="body" sz="quarter" idx="1"/>
          </p:nvPr>
        </p:nvSpPr>
        <p:spPr/>
        <p:txBody>
          <a:bodyPr/>
          <a:lstStyle/>
          <a:p>
            <a:pPr lvl="0"/>
            <a:r>
              <a:rPr lang="en-US" dirty="0"/>
              <a:t>This entry shows that the client is open to the Croydon site. </a:t>
            </a:r>
          </a:p>
          <a:p>
            <a:pPr lvl="0"/>
            <a:r>
              <a:rPr lang="en-US" dirty="0"/>
              <a:t>A tip for checking that a client is open when transferring in is to perform a state search with the “Clients only” box ticked. Repeating the search without this ticked will also reveal the closed histories.</a:t>
            </a:r>
            <a:endParaRPr lang="en-AU" dirty="0"/>
          </a:p>
        </p:txBody>
      </p:sp>
      <p:sp>
        <p:nvSpPr>
          <p:cNvPr id="4" name="Slide Number Placeholder 3">
            <a:extLst>
              <a:ext uri="{FF2B5EF4-FFF2-40B4-BE49-F238E27FC236}">
                <a16:creationId xmlns:a16="http://schemas.microsoft.com/office/drawing/2014/main" id="{1A5C51EE-248D-427B-A2CC-36E85C99D841}"/>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9B2007F-AB34-4290-BC11-B5C47477D0AC}" type="slidenum">
              <a:t>18</a:t>
            </a:fld>
            <a:endParaRPr lang="en-AU"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468007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a:t>
            </a:r>
            <a:r>
              <a:rPr lang="en-AU" baseline="0" dirty="0"/>
              <a:t> the occasions that a client file is to be closed, please add a reason in the edit note tool on the client summary screen. Although this note does not become part of the actual client notes, it is useful for administration purposes as well as a reminder if a client returns from overseas or interstate. </a:t>
            </a:r>
          </a:p>
          <a:p>
            <a:r>
              <a:rPr lang="en-AU" baseline="0" dirty="0"/>
              <a:t>Data extract reports can be run and filtered to locate closed files. Having a Edit note reason saves staff time on following up of clients that have a valid reason for closure.</a:t>
            </a:r>
          </a:p>
          <a:p>
            <a:r>
              <a:rPr lang="en-AU" baseline="0" dirty="0"/>
              <a:t>Best Practise is that all files are open even if not receiving a service, unless they move interstate/overseas or are deceased. Childhood files should be closed when the child becomes a parent . </a:t>
            </a:r>
            <a:endParaRPr lang="en-AU" dirty="0"/>
          </a:p>
        </p:txBody>
      </p:sp>
      <p:sp>
        <p:nvSpPr>
          <p:cNvPr id="4" name="Slide Number Placeholder 3"/>
          <p:cNvSpPr>
            <a:spLocks noGrp="1"/>
          </p:cNvSpPr>
          <p:nvPr>
            <p:ph type="sldNum" sz="quarter" idx="5"/>
          </p:nvPr>
        </p:nvSpPr>
        <p:spPr/>
        <p:txBody>
          <a:bodyPr/>
          <a:lstStyle/>
          <a:p>
            <a:fld id="{DF37E91C-616B-4FE0-AF62-1699BB6842BD}" type="slidenum">
              <a:rPr lang="en-AU" smtClean="0"/>
              <a:t>19</a:t>
            </a:fld>
            <a:endParaRPr lang="en-AU"/>
          </a:p>
        </p:txBody>
      </p:sp>
    </p:spTree>
    <p:extLst>
      <p:ext uri="{BB962C8B-B14F-4D97-AF65-F5344CB8AC3E}">
        <p14:creationId xmlns:p14="http://schemas.microsoft.com/office/powerpoint/2010/main" val="4073853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ensure that relationship settings are correct, it is easiest to check from the child</a:t>
            </a:r>
            <a:r>
              <a:rPr lang="en-US" baseline="0" dirty="0">
                <a:cs typeface="Calibri"/>
              </a:rPr>
              <a:t> screen.</a:t>
            </a:r>
          </a:p>
          <a:p>
            <a:r>
              <a:rPr lang="en-US" baseline="0" dirty="0">
                <a:cs typeface="Calibri"/>
              </a:rPr>
              <a:t>The child should have a primary caregiver and will often have a secondary caregiver.</a:t>
            </a:r>
          </a:p>
          <a:p>
            <a:endParaRPr lang="en-US" baseline="0" dirty="0">
              <a:cs typeface="Calibri"/>
            </a:endParaRPr>
          </a:p>
          <a:p>
            <a:r>
              <a:rPr lang="en-US" baseline="0" dirty="0">
                <a:cs typeface="Calibri"/>
              </a:rPr>
              <a:t>Note that there is no primary care giver marked when we look at the Primary Care giver screen.</a:t>
            </a:r>
            <a:endParaRPr lang="en-US" dirty="0">
              <a:cs typeface="Calibri"/>
            </a:endParaRPr>
          </a:p>
        </p:txBody>
      </p:sp>
      <p:sp>
        <p:nvSpPr>
          <p:cNvPr id="4" name="Slide Number Placeholder 3"/>
          <p:cNvSpPr>
            <a:spLocks noGrp="1"/>
          </p:cNvSpPr>
          <p:nvPr>
            <p:ph type="sldNum" sz="quarter" idx="5"/>
          </p:nvPr>
        </p:nvSpPr>
        <p:spPr/>
        <p:txBody>
          <a:bodyPr/>
          <a:lstStyle/>
          <a:p>
            <a:fld id="{2FE453A2-CFC5-499F-941C-5A64A8FE62F3}" type="slidenum">
              <a:rPr lang="en-AU" smtClean="0"/>
              <a:t>21</a:t>
            </a:fld>
            <a:endParaRPr lang="en-AU"/>
          </a:p>
        </p:txBody>
      </p:sp>
    </p:spTree>
    <p:extLst>
      <p:ext uri="{BB962C8B-B14F-4D97-AF65-F5344CB8AC3E}">
        <p14:creationId xmlns:p14="http://schemas.microsoft.com/office/powerpoint/2010/main" val="2805355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easiest way to get the relationships correct is to also work from the child screen.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The information sharing permissions is always done from the view of the client whose record you are in. You cannot share information with any relationships that are highlighted red</a:t>
            </a:r>
          </a:p>
          <a:p>
            <a:endParaRPr lang="en-AU" dirty="0"/>
          </a:p>
        </p:txBody>
      </p:sp>
      <p:sp>
        <p:nvSpPr>
          <p:cNvPr id="4" name="Slide Number Placeholder 3"/>
          <p:cNvSpPr>
            <a:spLocks noGrp="1"/>
          </p:cNvSpPr>
          <p:nvPr>
            <p:ph type="sldNum" sz="quarter" idx="5"/>
          </p:nvPr>
        </p:nvSpPr>
        <p:spPr/>
        <p:txBody>
          <a:bodyPr/>
          <a:lstStyle/>
          <a:p>
            <a:fld id="{2FE453A2-CFC5-499F-941C-5A64A8FE62F3}" type="slidenum">
              <a:rPr lang="en-AU" smtClean="0"/>
              <a:t>22</a:t>
            </a:fld>
            <a:endParaRPr lang="en-AU"/>
          </a:p>
        </p:txBody>
      </p:sp>
    </p:spTree>
    <p:extLst>
      <p:ext uri="{BB962C8B-B14F-4D97-AF65-F5344CB8AC3E}">
        <p14:creationId xmlns:p14="http://schemas.microsoft.com/office/powerpoint/2010/main" val="2029201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Password for </a:t>
            </a:r>
            <a:r>
              <a:rPr lang="en-AU" dirty="0" err="1"/>
              <a:t>vimeos</a:t>
            </a:r>
            <a:r>
              <a:rPr lang="en-AU" dirty="0"/>
              <a:t> = </a:t>
            </a:r>
            <a:r>
              <a:rPr lang="en-AU" dirty="0" err="1"/>
              <a:t>cdis</a:t>
            </a:r>
            <a:endParaRPr lang="en-AU" dirty="0"/>
          </a:p>
        </p:txBody>
      </p:sp>
      <p:sp>
        <p:nvSpPr>
          <p:cNvPr id="4" name="Slide Number Placeholder 3"/>
          <p:cNvSpPr>
            <a:spLocks noGrp="1"/>
          </p:cNvSpPr>
          <p:nvPr>
            <p:ph type="sldNum" sz="quarter" idx="5"/>
          </p:nvPr>
        </p:nvSpPr>
        <p:spPr/>
        <p:txBody>
          <a:bodyPr/>
          <a:lstStyle/>
          <a:p>
            <a:fld id="{65C20816-A1B1-476A-8779-38C8B2F884F5}" type="slidenum">
              <a:rPr lang="en-AU" smtClean="0"/>
              <a:t>4</a:t>
            </a:fld>
            <a:endParaRPr lang="en-AU"/>
          </a:p>
        </p:txBody>
      </p:sp>
    </p:spTree>
    <p:extLst>
      <p:ext uri="{BB962C8B-B14F-4D97-AF65-F5344CB8AC3E}">
        <p14:creationId xmlns:p14="http://schemas.microsoft.com/office/powerpoint/2010/main" val="638643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ensure that we are not using a child record for a client that is now an adult.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lt"/>
                <a:cs typeface="+mn-lt"/>
              </a:rPr>
              <a:t>Clients should have 2 separate records; one for when they are a child &amp; another for when they are an adult/caregiver </a:t>
            </a:r>
          </a:p>
          <a:p>
            <a:endParaRPr lang="en-US" dirty="0"/>
          </a:p>
          <a:p>
            <a:r>
              <a:rPr lang="en-US" dirty="0"/>
              <a:t>If your client search reveals a child history, best practice is to close the history and add a comment in the edit bar on the client summary page to state </a:t>
            </a:r>
            <a:r>
              <a:rPr lang="en-US" sz="1200" dirty="0">
                <a:ea typeface="+mn-lt"/>
                <a:cs typeface="+mn-lt"/>
              </a:rPr>
              <a:t>“Date DO NOT USE CHILDHOOD RECORD Staff Member initials”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lt"/>
                <a:cs typeface="+mn-lt"/>
              </a:rPr>
              <a:t>An old child record should not be utilised upon that client becoming a caregiver (</a:t>
            </a:r>
            <a:r>
              <a:rPr lang="en-US" sz="1200" dirty="0" err="1">
                <a:ea typeface="+mn-lt"/>
                <a:cs typeface="+mn-lt"/>
              </a:rPr>
              <a:t>ie</a:t>
            </a:r>
            <a:r>
              <a:rPr lang="en-US" sz="1200" dirty="0">
                <a:ea typeface="+mn-lt"/>
                <a:cs typeface="+mn-lt"/>
              </a:rPr>
              <a:t> parent).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lt"/>
                <a:cs typeface="+mn-lt"/>
              </a:rPr>
              <a:t>If this has occurred, notify the team leader to create a new history and copy the current notes into the new file.</a:t>
            </a:r>
          </a:p>
          <a:p>
            <a:r>
              <a:rPr lang="en-US" sz="1200" dirty="0">
                <a:ea typeface="+mn-lt"/>
                <a:cs typeface="+mn-lt"/>
              </a:rPr>
              <a:t>The</a:t>
            </a:r>
            <a:r>
              <a:rPr lang="en-US" sz="1200" baseline="0" dirty="0">
                <a:ea typeface="+mn-lt"/>
                <a:cs typeface="+mn-lt"/>
              </a:rPr>
              <a:t> old file should be closed with a note added  to edit field stating. </a:t>
            </a:r>
            <a:r>
              <a:rPr lang="en-US" sz="1200" dirty="0">
                <a:ea typeface="+mn-lt"/>
                <a:cs typeface="+mn-lt"/>
              </a:rPr>
              <a:t>“Date DO NOT USE CHILDHOOD RECORD Staff Member initials”</a:t>
            </a:r>
          </a:p>
          <a:p>
            <a:r>
              <a:rPr lang="en-US" sz="1200" dirty="0">
                <a:ea typeface="+mn-lt"/>
                <a:cs typeface="+mn-lt"/>
              </a:rPr>
              <a:t>An adult’s relationships should be kept current in CDIS, and old relationships that are no longer relevant/active, should be disconnected. </a:t>
            </a:r>
            <a:endParaRPr lang="en-US" sz="1200" dirty="0"/>
          </a:p>
          <a:p>
            <a:endParaRPr lang="en-US" sz="1200" dirty="0"/>
          </a:p>
          <a:p>
            <a:endParaRPr lang="en-AU" dirty="0"/>
          </a:p>
        </p:txBody>
      </p:sp>
      <p:sp>
        <p:nvSpPr>
          <p:cNvPr id="4" name="Slide Number Placeholder 3"/>
          <p:cNvSpPr>
            <a:spLocks noGrp="1"/>
          </p:cNvSpPr>
          <p:nvPr>
            <p:ph type="sldNum" sz="quarter" idx="5"/>
          </p:nvPr>
        </p:nvSpPr>
        <p:spPr/>
        <p:txBody>
          <a:bodyPr/>
          <a:lstStyle/>
          <a:p>
            <a:fld id="{422FF475-A8C2-4F45-880A-AEC6B329C1E8}" type="slidenum">
              <a:rPr lang="en-AU" smtClean="0"/>
              <a:t>23</a:t>
            </a:fld>
            <a:endParaRPr lang="en-AU"/>
          </a:p>
        </p:txBody>
      </p:sp>
    </p:spTree>
    <p:extLst>
      <p:ext uri="{BB962C8B-B14F-4D97-AF65-F5344CB8AC3E}">
        <p14:creationId xmlns:p14="http://schemas.microsoft.com/office/powerpoint/2010/main" val="3143428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When updating</a:t>
            </a:r>
            <a:r>
              <a:rPr lang="en-US" sz="1200" baseline="0" dirty="0"/>
              <a:t> the address for a client, a bulk update address option will open. </a:t>
            </a:r>
            <a:r>
              <a:rPr lang="en-US" sz="1200" b="1" baseline="0" dirty="0"/>
              <a:t>Please do not use this auto update option </a:t>
            </a:r>
            <a:r>
              <a:rPr lang="en-US" sz="1200" baseline="0" dirty="0"/>
              <a:t>as there is a glitch that erases all previous known addresses. Each client address will need to be updated individually. This is on the CDIS “wish list” to be fixed. </a:t>
            </a:r>
            <a:endParaRPr lang="en-US" sz="1200" dirty="0"/>
          </a:p>
          <a:p>
            <a:endParaRPr lang="en-AU" dirty="0"/>
          </a:p>
        </p:txBody>
      </p:sp>
      <p:sp>
        <p:nvSpPr>
          <p:cNvPr id="4" name="Slide Number Placeholder 3"/>
          <p:cNvSpPr>
            <a:spLocks noGrp="1"/>
          </p:cNvSpPr>
          <p:nvPr>
            <p:ph type="sldNum" sz="quarter" idx="5"/>
          </p:nvPr>
        </p:nvSpPr>
        <p:spPr/>
        <p:txBody>
          <a:bodyPr/>
          <a:lstStyle/>
          <a:p>
            <a:fld id="{422FF475-A8C2-4F45-880A-AEC6B329C1E8}" type="slidenum">
              <a:rPr lang="en-AU" smtClean="0"/>
              <a:t>24</a:t>
            </a:fld>
            <a:endParaRPr lang="en-AU"/>
          </a:p>
        </p:txBody>
      </p:sp>
    </p:spTree>
    <p:extLst>
      <p:ext uri="{BB962C8B-B14F-4D97-AF65-F5344CB8AC3E}">
        <p14:creationId xmlns:p14="http://schemas.microsoft.com/office/powerpoint/2010/main" val="2909396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Recent data that</a:t>
            </a:r>
            <a:r>
              <a:rPr lang="en-AU" baseline="0" dirty="0"/>
              <a:t> shows a large discrepancy between the official number of stillborn births in Victoria and the number recorded in CDIS. As stillborn births count in the annual Birth Notification tally, the following steps are required to ensure correct recording.</a:t>
            </a:r>
          </a:p>
          <a:p>
            <a:r>
              <a:rPr lang="en-AU" baseline="0" dirty="0"/>
              <a:t>1. A key step that is required when entering a stillborn BN in CDIS is making sure that the client is opened to service.</a:t>
            </a:r>
            <a:endParaRPr lang="en-AU" dirty="0"/>
          </a:p>
        </p:txBody>
      </p:sp>
      <p:sp>
        <p:nvSpPr>
          <p:cNvPr id="4" name="Slide Number Placeholder 3"/>
          <p:cNvSpPr>
            <a:spLocks noGrp="1"/>
          </p:cNvSpPr>
          <p:nvPr>
            <p:ph type="sldNum" sz="quarter" idx="10"/>
          </p:nvPr>
        </p:nvSpPr>
        <p:spPr/>
        <p:txBody>
          <a:bodyPr/>
          <a:lstStyle/>
          <a:p>
            <a:fld id="{65C20816-A1B1-476A-8779-38C8B2F884F5}" type="slidenum">
              <a:rPr lang="en-AU" smtClean="0"/>
              <a:t>25</a:t>
            </a:fld>
            <a:endParaRPr lang="en-AU"/>
          </a:p>
        </p:txBody>
      </p:sp>
    </p:spTree>
    <p:extLst>
      <p:ext uri="{BB962C8B-B14F-4D97-AF65-F5344CB8AC3E}">
        <p14:creationId xmlns:p14="http://schemas.microsoft.com/office/powerpoint/2010/main" val="3278332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Step 2 is that we now close the client file via the client</a:t>
            </a:r>
            <a:r>
              <a:rPr lang="en-AU" baseline="0" dirty="0"/>
              <a:t> details - open/change/close client tab.</a:t>
            </a:r>
          </a:p>
          <a:p>
            <a:r>
              <a:rPr lang="en-AU" baseline="0" dirty="0"/>
              <a:t>Select stillbirth as the reason.</a:t>
            </a:r>
            <a:endParaRPr lang="en-AU" dirty="0"/>
          </a:p>
        </p:txBody>
      </p:sp>
      <p:sp>
        <p:nvSpPr>
          <p:cNvPr id="4" name="Slide Number Placeholder 3"/>
          <p:cNvSpPr>
            <a:spLocks noGrp="1"/>
          </p:cNvSpPr>
          <p:nvPr>
            <p:ph type="sldNum" sz="quarter" idx="10"/>
          </p:nvPr>
        </p:nvSpPr>
        <p:spPr/>
        <p:txBody>
          <a:bodyPr/>
          <a:lstStyle/>
          <a:p>
            <a:fld id="{65C20816-A1B1-476A-8779-38C8B2F884F5}" type="slidenum">
              <a:rPr lang="en-AU" smtClean="0"/>
              <a:t>26</a:t>
            </a:fld>
            <a:endParaRPr lang="en-AU"/>
          </a:p>
        </p:txBody>
      </p:sp>
    </p:spTree>
    <p:extLst>
      <p:ext uri="{BB962C8B-B14F-4D97-AF65-F5344CB8AC3E}">
        <p14:creationId xmlns:p14="http://schemas.microsoft.com/office/powerpoint/2010/main" val="146709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Third step is to go back into the update</a:t>
            </a:r>
            <a:r>
              <a:rPr lang="en-AU" baseline="0" dirty="0"/>
              <a:t> client details screen and mark the infant as deceased. </a:t>
            </a:r>
          </a:p>
          <a:p>
            <a:r>
              <a:rPr lang="en-AU" baseline="0" dirty="0"/>
              <a:t>This will cause the babies name to be in yellow italics in the client  home screen.</a:t>
            </a:r>
          </a:p>
        </p:txBody>
      </p:sp>
      <p:sp>
        <p:nvSpPr>
          <p:cNvPr id="4" name="Slide Number Placeholder 3"/>
          <p:cNvSpPr>
            <a:spLocks noGrp="1"/>
          </p:cNvSpPr>
          <p:nvPr>
            <p:ph type="sldNum" sz="quarter" idx="10"/>
          </p:nvPr>
        </p:nvSpPr>
        <p:spPr/>
        <p:txBody>
          <a:bodyPr/>
          <a:lstStyle/>
          <a:p>
            <a:fld id="{65C20816-A1B1-476A-8779-38C8B2F884F5}" type="slidenum">
              <a:rPr lang="en-AU" smtClean="0"/>
              <a:t>27</a:t>
            </a:fld>
            <a:endParaRPr lang="en-AU"/>
          </a:p>
        </p:txBody>
      </p:sp>
    </p:spTree>
    <p:extLst>
      <p:ext uri="{BB962C8B-B14F-4D97-AF65-F5344CB8AC3E}">
        <p14:creationId xmlns:p14="http://schemas.microsoft.com/office/powerpoint/2010/main" val="2509537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Similarly, a deceased adult should</a:t>
            </a:r>
            <a:r>
              <a:rPr lang="en-AU" baseline="0" dirty="0"/>
              <a:t> be closed with the reason marked as deceased.</a:t>
            </a:r>
          </a:p>
          <a:p>
            <a:r>
              <a:rPr lang="en-AU" baseline="0" dirty="0"/>
              <a:t>Enter the Update client details page to mark them as deceased there as well.</a:t>
            </a:r>
          </a:p>
          <a:p>
            <a:r>
              <a:rPr lang="en-AU" baseline="0" dirty="0"/>
              <a:t>Remember to update relationships, selecting a new Primary care giver if required and ensuring they are open to service.</a:t>
            </a:r>
            <a:endParaRPr lang="en-AU" dirty="0"/>
          </a:p>
        </p:txBody>
      </p:sp>
      <p:sp>
        <p:nvSpPr>
          <p:cNvPr id="4" name="Slide Number Placeholder 3"/>
          <p:cNvSpPr>
            <a:spLocks noGrp="1"/>
          </p:cNvSpPr>
          <p:nvPr>
            <p:ph type="sldNum" sz="quarter" idx="10"/>
          </p:nvPr>
        </p:nvSpPr>
        <p:spPr/>
        <p:txBody>
          <a:bodyPr/>
          <a:lstStyle/>
          <a:p>
            <a:fld id="{65C20816-A1B1-476A-8779-38C8B2F884F5}" type="slidenum">
              <a:rPr lang="en-AU" smtClean="0"/>
              <a:t>28</a:t>
            </a:fld>
            <a:endParaRPr lang="en-AU"/>
          </a:p>
        </p:txBody>
      </p:sp>
    </p:spTree>
    <p:extLst>
      <p:ext uri="{BB962C8B-B14F-4D97-AF65-F5344CB8AC3E}">
        <p14:creationId xmlns:p14="http://schemas.microsoft.com/office/powerpoint/2010/main" val="2086009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Careful note should be taken when transferring</a:t>
            </a:r>
            <a:r>
              <a:rPr lang="en-AU" baseline="0" dirty="0"/>
              <a:t> adults  that have a current enrolment in an Enhanced or S&amp;S program as these programs will be closed and information forfeited when transferred. </a:t>
            </a:r>
          </a:p>
          <a:p>
            <a:r>
              <a:rPr lang="en-AU" baseline="0" dirty="0"/>
              <a:t>Best practice would be to have the MCH team leader contact the relevant council prior to transfer. </a:t>
            </a:r>
          </a:p>
          <a:p>
            <a:r>
              <a:rPr lang="en-AU" baseline="0" dirty="0"/>
              <a:t>Best Practice is to always pull histories, never “push” or transfer a file away from your council.</a:t>
            </a:r>
            <a:endParaRPr lang="en-AU" dirty="0"/>
          </a:p>
        </p:txBody>
      </p:sp>
      <p:sp>
        <p:nvSpPr>
          <p:cNvPr id="4" name="Slide Number Placeholder 3"/>
          <p:cNvSpPr>
            <a:spLocks noGrp="1"/>
          </p:cNvSpPr>
          <p:nvPr>
            <p:ph type="sldNum" sz="quarter" idx="10"/>
          </p:nvPr>
        </p:nvSpPr>
        <p:spPr/>
        <p:txBody>
          <a:bodyPr/>
          <a:lstStyle/>
          <a:p>
            <a:fld id="{65C20816-A1B1-476A-8779-38C8B2F884F5}" type="slidenum">
              <a:rPr lang="en-AU" smtClean="0"/>
              <a:t>29</a:t>
            </a:fld>
            <a:endParaRPr lang="en-AU"/>
          </a:p>
        </p:txBody>
      </p:sp>
    </p:spTree>
    <p:extLst>
      <p:ext uri="{BB962C8B-B14F-4D97-AF65-F5344CB8AC3E}">
        <p14:creationId xmlns:p14="http://schemas.microsoft.com/office/powerpoint/2010/main" val="3099160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a:t>
            </a:r>
            <a:r>
              <a:rPr lang="en-AU" baseline="0" dirty="0"/>
              <a:t> BN list will contain new birth notifications who have yet to have their HV confirmed.</a:t>
            </a:r>
          </a:p>
          <a:p>
            <a:r>
              <a:rPr lang="en-AU" baseline="0" dirty="0"/>
              <a:t>The edit bar is a useful tool for tracking HV plans, particularly if there is a delay in the HV.</a:t>
            </a:r>
          </a:p>
          <a:p>
            <a:r>
              <a:rPr lang="en-AU" baseline="0" dirty="0"/>
              <a:t>The edit bar note is for administration purposes only and does not get recorded in the clients notes as a permanent record.</a:t>
            </a:r>
          </a:p>
          <a:p>
            <a:endParaRPr lang="en-AU" baseline="0" dirty="0"/>
          </a:p>
        </p:txBody>
      </p:sp>
      <p:sp>
        <p:nvSpPr>
          <p:cNvPr id="4" name="Slide Number Placeholder 3"/>
          <p:cNvSpPr>
            <a:spLocks noGrp="1"/>
          </p:cNvSpPr>
          <p:nvPr>
            <p:ph type="sldNum" sz="quarter" idx="5"/>
          </p:nvPr>
        </p:nvSpPr>
        <p:spPr/>
        <p:txBody>
          <a:bodyPr/>
          <a:lstStyle/>
          <a:p>
            <a:fld id="{DF37E91C-616B-4FE0-AF62-1699BB6842BD}" type="slidenum">
              <a:rPr lang="en-AU" smtClean="0"/>
              <a:t>30</a:t>
            </a:fld>
            <a:endParaRPr lang="en-AU"/>
          </a:p>
        </p:txBody>
      </p:sp>
    </p:spTree>
    <p:extLst>
      <p:ext uri="{BB962C8B-B14F-4D97-AF65-F5344CB8AC3E}">
        <p14:creationId xmlns:p14="http://schemas.microsoft.com/office/powerpoint/2010/main" val="1598852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On the occasion that a previously closed client is re-opened for service, they may appear on the birth notification list. </a:t>
            </a:r>
            <a:endParaRPr lang="en-AU" dirty="0"/>
          </a:p>
        </p:txBody>
      </p:sp>
      <p:sp>
        <p:nvSpPr>
          <p:cNvPr id="4" name="Slide Number Placeholder 3"/>
          <p:cNvSpPr>
            <a:spLocks noGrp="1"/>
          </p:cNvSpPr>
          <p:nvPr>
            <p:ph type="sldNum" sz="quarter" idx="10"/>
          </p:nvPr>
        </p:nvSpPr>
        <p:spPr/>
        <p:txBody>
          <a:bodyPr/>
          <a:lstStyle/>
          <a:p>
            <a:fld id="{65C20816-A1B1-476A-8779-38C8B2F884F5}" type="slidenum">
              <a:rPr lang="en-AU" smtClean="0"/>
              <a:t>31</a:t>
            </a:fld>
            <a:endParaRPr lang="en-AU"/>
          </a:p>
        </p:txBody>
      </p:sp>
    </p:spTree>
    <p:extLst>
      <p:ext uri="{BB962C8B-B14F-4D97-AF65-F5344CB8AC3E}">
        <p14:creationId xmlns:p14="http://schemas.microsoft.com/office/powerpoint/2010/main" val="1779863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To remove them off the list, proceed tick the fields to offer an appointment but state “data cleansing-client receiving MCH service” and apply a time period of 1min. </a:t>
            </a:r>
            <a:endParaRPr lang="en-AU" dirty="0"/>
          </a:p>
          <a:p>
            <a:endParaRPr lang="en-AU" dirty="0"/>
          </a:p>
        </p:txBody>
      </p:sp>
      <p:sp>
        <p:nvSpPr>
          <p:cNvPr id="4" name="Slide Number Placeholder 3"/>
          <p:cNvSpPr>
            <a:spLocks noGrp="1"/>
          </p:cNvSpPr>
          <p:nvPr>
            <p:ph type="sldNum" sz="quarter" idx="10"/>
          </p:nvPr>
        </p:nvSpPr>
        <p:spPr/>
        <p:txBody>
          <a:bodyPr/>
          <a:lstStyle/>
          <a:p>
            <a:fld id="{65C20816-A1B1-476A-8779-38C8B2F884F5}" type="slidenum">
              <a:rPr lang="en-AU" smtClean="0"/>
              <a:t>32</a:t>
            </a:fld>
            <a:endParaRPr lang="en-AU"/>
          </a:p>
        </p:txBody>
      </p:sp>
    </p:spTree>
    <p:extLst>
      <p:ext uri="{BB962C8B-B14F-4D97-AF65-F5344CB8AC3E}">
        <p14:creationId xmlns:p14="http://schemas.microsoft.com/office/powerpoint/2010/main" val="716549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5C20816-A1B1-476A-8779-38C8B2F884F5}" type="slidenum">
              <a:rPr lang="en-AU" smtClean="0"/>
              <a:t>5</a:t>
            </a:fld>
            <a:endParaRPr lang="en-AU"/>
          </a:p>
        </p:txBody>
      </p:sp>
    </p:spTree>
    <p:extLst>
      <p:ext uri="{BB962C8B-B14F-4D97-AF65-F5344CB8AC3E}">
        <p14:creationId xmlns:p14="http://schemas.microsoft.com/office/powerpoint/2010/main" val="18975276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find it helpful to print out this </a:t>
            </a:r>
            <a:r>
              <a:rPr lang="en-US" dirty="0" err="1"/>
              <a:t>tipsheet</a:t>
            </a:r>
            <a:r>
              <a:rPr lang="en-US" dirty="0"/>
              <a:t> for future reference </a:t>
            </a:r>
            <a:endParaRPr lang="en-AU" dirty="0"/>
          </a:p>
        </p:txBody>
      </p:sp>
      <p:sp>
        <p:nvSpPr>
          <p:cNvPr id="4" name="Slide Number Placeholder 3"/>
          <p:cNvSpPr>
            <a:spLocks noGrp="1"/>
          </p:cNvSpPr>
          <p:nvPr>
            <p:ph type="sldNum" sz="quarter" idx="5"/>
          </p:nvPr>
        </p:nvSpPr>
        <p:spPr/>
        <p:txBody>
          <a:bodyPr/>
          <a:lstStyle/>
          <a:p>
            <a:fld id="{E630A737-D290-4BBA-8705-8E5D87928AA5}" type="slidenum">
              <a:rPr lang="en-AU" smtClean="0"/>
              <a:t>33</a:t>
            </a:fld>
            <a:endParaRPr lang="en-AU"/>
          </a:p>
        </p:txBody>
      </p:sp>
    </p:spTree>
    <p:extLst>
      <p:ext uri="{BB962C8B-B14F-4D97-AF65-F5344CB8AC3E}">
        <p14:creationId xmlns:p14="http://schemas.microsoft.com/office/powerpoint/2010/main" val="4099760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find it helpful to print out this </a:t>
            </a:r>
            <a:r>
              <a:rPr lang="en-US" dirty="0" err="1"/>
              <a:t>tipsheet</a:t>
            </a:r>
            <a:r>
              <a:rPr lang="en-US" dirty="0"/>
              <a:t> for future reference </a:t>
            </a:r>
            <a:endParaRPr lang="en-AU" dirty="0"/>
          </a:p>
        </p:txBody>
      </p:sp>
      <p:sp>
        <p:nvSpPr>
          <p:cNvPr id="4" name="Slide Number Placeholder 3"/>
          <p:cNvSpPr>
            <a:spLocks noGrp="1"/>
          </p:cNvSpPr>
          <p:nvPr>
            <p:ph type="sldNum" sz="quarter" idx="5"/>
          </p:nvPr>
        </p:nvSpPr>
        <p:spPr/>
        <p:txBody>
          <a:bodyPr/>
          <a:lstStyle/>
          <a:p>
            <a:fld id="{E630A737-D290-4BBA-8705-8E5D87928AA5}" type="slidenum">
              <a:rPr lang="en-AU" smtClean="0"/>
              <a:t>34</a:t>
            </a:fld>
            <a:endParaRPr lang="en-AU"/>
          </a:p>
        </p:txBody>
      </p:sp>
    </p:spTree>
    <p:extLst>
      <p:ext uri="{BB962C8B-B14F-4D97-AF65-F5344CB8AC3E}">
        <p14:creationId xmlns:p14="http://schemas.microsoft.com/office/powerpoint/2010/main" val="3304493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5C20816-A1B1-476A-8779-38C8B2F884F5}" type="slidenum">
              <a:rPr lang="en-AU" smtClean="0"/>
              <a:t>6</a:t>
            </a:fld>
            <a:endParaRPr lang="en-AU"/>
          </a:p>
        </p:txBody>
      </p:sp>
    </p:spTree>
    <p:extLst>
      <p:ext uri="{BB962C8B-B14F-4D97-AF65-F5344CB8AC3E}">
        <p14:creationId xmlns:p14="http://schemas.microsoft.com/office/powerpoint/2010/main" val="2430041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 snip of </a:t>
            </a:r>
            <a:r>
              <a:rPr lang="en-AU" baseline="0" dirty="0"/>
              <a:t>a possible CDIS calendar</a:t>
            </a:r>
          </a:p>
          <a:p>
            <a:r>
              <a:rPr lang="en-AU" baseline="0" dirty="0"/>
              <a:t>Staff names have been added at the top of the calendar as a work around as the calendar is assigned to a site, not a person. To achieve this, the staff member is created as a closed MCH client, with a hashtag before the staff member name to make it easy to find the staff member on a search. The booking is made as an all day appointment so that it appears at the top of the calendar. </a:t>
            </a:r>
          </a:p>
        </p:txBody>
      </p:sp>
      <p:sp>
        <p:nvSpPr>
          <p:cNvPr id="4" name="Slide Number Placeholder 3"/>
          <p:cNvSpPr>
            <a:spLocks noGrp="1"/>
          </p:cNvSpPr>
          <p:nvPr>
            <p:ph type="sldNum" sz="quarter" idx="10"/>
          </p:nvPr>
        </p:nvSpPr>
        <p:spPr/>
        <p:txBody>
          <a:bodyPr/>
          <a:lstStyle/>
          <a:p>
            <a:fld id="{65C20816-A1B1-476A-8779-38C8B2F884F5}" type="slidenum">
              <a:rPr lang="en-AU" smtClean="0"/>
              <a:t>7</a:t>
            </a:fld>
            <a:endParaRPr lang="en-AU"/>
          </a:p>
        </p:txBody>
      </p:sp>
    </p:spTree>
    <p:extLst>
      <p:ext uri="{BB962C8B-B14F-4D97-AF65-F5344CB8AC3E}">
        <p14:creationId xmlns:p14="http://schemas.microsoft.com/office/powerpoint/2010/main" val="2964125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Appointments are</a:t>
            </a:r>
            <a:r>
              <a:rPr lang="en-AU" baseline="0" dirty="0"/>
              <a:t> colour coded in accordance with the legend that can be located on the bottom right corner of the screen</a:t>
            </a:r>
            <a:endParaRPr lang="en-AU" dirty="0"/>
          </a:p>
        </p:txBody>
      </p:sp>
      <p:sp>
        <p:nvSpPr>
          <p:cNvPr id="4" name="Slide Number Placeholder 3"/>
          <p:cNvSpPr>
            <a:spLocks noGrp="1"/>
          </p:cNvSpPr>
          <p:nvPr>
            <p:ph type="sldNum" sz="quarter" idx="10"/>
          </p:nvPr>
        </p:nvSpPr>
        <p:spPr/>
        <p:txBody>
          <a:bodyPr/>
          <a:lstStyle/>
          <a:p>
            <a:fld id="{65C20816-A1B1-476A-8779-38C8B2F884F5}" type="slidenum">
              <a:rPr lang="en-AU" smtClean="0"/>
              <a:t>8</a:t>
            </a:fld>
            <a:endParaRPr lang="en-AU"/>
          </a:p>
        </p:txBody>
      </p:sp>
    </p:spTree>
    <p:extLst>
      <p:ext uri="{BB962C8B-B14F-4D97-AF65-F5344CB8AC3E}">
        <p14:creationId xmlns:p14="http://schemas.microsoft.com/office/powerpoint/2010/main" val="2975467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Some</a:t>
            </a:r>
            <a:r>
              <a:rPr lang="en-AU" baseline="0" dirty="0"/>
              <a:t> appointments will have code icons that serve as an administration tool reminder. </a:t>
            </a:r>
          </a:p>
          <a:p>
            <a:r>
              <a:rPr lang="en-AU" baseline="0" dirty="0"/>
              <a:t>The exclamation mark denotes a red flag alert on the history</a:t>
            </a:r>
          </a:p>
          <a:p>
            <a:r>
              <a:rPr lang="en-AU" baseline="0" dirty="0"/>
              <a:t>The universal interpreter sign flags that an interpreter booking is required.</a:t>
            </a:r>
          </a:p>
          <a:p>
            <a:r>
              <a:rPr lang="en-AU" baseline="0" dirty="0"/>
              <a:t>The @ sign indicates that a appointment reminder has been sent as an email</a:t>
            </a:r>
          </a:p>
          <a:p>
            <a:r>
              <a:rPr lang="en-AU" baseline="0" dirty="0"/>
              <a:t>The phone icon indicates that an appointment was sent as SMS</a:t>
            </a:r>
          </a:p>
          <a:p>
            <a:r>
              <a:rPr lang="en-AU" baseline="0" dirty="0"/>
              <a:t>The note book signifies that there is an appointment note on the right hand side of the calendar. This is a useful tool when leaving messages such as “voice message left to confirm HV” or “additional weight check required”.</a:t>
            </a:r>
          </a:p>
          <a:p>
            <a:endParaRPr lang="en-AU" baseline="0" dirty="0"/>
          </a:p>
          <a:p>
            <a:r>
              <a:rPr lang="en-AU" baseline="0" dirty="0"/>
              <a:t>The blue coloured bar on the left of an appointment means that the appointment is not confirmed,</a:t>
            </a:r>
          </a:p>
          <a:p>
            <a:r>
              <a:rPr lang="en-AU" baseline="0" dirty="0"/>
              <a:t>White bar means confirmed</a:t>
            </a:r>
          </a:p>
          <a:p>
            <a:r>
              <a:rPr lang="en-AU" baseline="0" dirty="0"/>
              <a:t>Purple means Consultation is at home or a telephone consult </a:t>
            </a:r>
          </a:p>
          <a:p>
            <a:r>
              <a:rPr lang="en-AU" baseline="0" dirty="0"/>
              <a:t>And the red bar means the appointment was cancelled and is only visible when unticking the “hide cancelled appointments box” at the very bottom left of the calendar.</a:t>
            </a:r>
            <a:endParaRPr lang="en-AU" dirty="0"/>
          </a:p>
        </p:txBody>
      </p:sp>
      <p:sp>
        <p:nvSpPr>
          <p:cNvPr id="4" name="Slide Number Placeholder 3"/>
          <p:cNvSpPr>
            <a:spLocks noGrp="1"/>
          </p:cNvSpPr>
          <p:nvPr>
            <p:ph type="sldNum" sz="quarter" idx="10"/>
          </p:nvPr>
        </p:nvSpPr>
        <p:spPr/>
        <p:txBody>
          <a:bodyPr/>
          <a:lstStyle/>
          <a:p>
            <a:fld id="{65C20816-A1B1-476A-8779-38C8B2F884F5}" type="slidenum">
              <a:rPr lang="en-AU" smtClean="0"/>
              <a:t>9</a:t>
            </a:fld>
            <a:endParaRPr lang="en-AU"/>
          </a:p>
        </p:txBody>
      </p:sp>
    </p:spTree>
    <p:extLst>
      <p:ext uri="{BB962C8B-B14F-4D97-AF65-F5344CB8AC3E}">
        <p14:creationId xmlns:p14="http://schemas.microsoft.com/office/powerpoint/2010/main" val="1963820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snip highlights that the</a:t>
            </a:r>
            <a:r>
              <a:rPr lang="en-AU" baseline="0" dirty="0"/>
              <a:t> process of rescheduling appointments from a closed calendar.</a:t>
            </a:r>
          </a:p>
          <a:p>
            <a:r>
              <a:rPr lang="en-AU" baseline="0" dirty="0"/>
              <a:t>The appointment should be edited to untick the appointment confirmed and generate reminder boxes and an important note added to the free text box indicating the attempt at rescheduling. </a:t>
            </a:r>
          </a:p>
          <a:p>
            <a:r>
              <a:rPr lang="en-AU" baseline="0" dirty="0"/>
              <a:t>The presence of a blue bar highlights to other staff that an attempt has been made to contact this client.</a:t>
            </a:r>
          </a:p>
          <a:p>
            <a:endParaRPr lang="en-AU" baseline="0" dirty="0"/>
          </a:p>
          <a:p>
            <a:r>
              <a:rPr lang="en-AU" baseline="0" dirty="0"/>
              <a:t>Best practice would be to cancel the appointment from the calendar at the end of the business day so that it will appear in future missed visits reports. </a:t>
            </a:r>
          </a:p>
        </p:txBody>
      </p:sp>
      <p:sp>
        <p:nvSpPr>
          <p:cNvPr id="4" name="Slide Number Placeholder 3"/>
          <p:cNvSpPr>
            <a:spLocks noGrp="1"/>
          </p:cNvSpPr>
          <p:nvPr>
            <p:ph type="sldNum" sz="quarter" idx="10"/>
          </p:nvPr>
        </p:nvSpPr>
        <p:spPr/>
        <p:txBody>
          <a:bodyPr/>
          <a:lstStyle/>
          <a:p>
            <a:fld id="{65C20816-A1B1-476A-8779-38C8B2F884F5}" type="slidenum">
              <a:rPr lang="en-AU" smtClean="0"/>
              <a:t>10</a:t>
            </a:fld>
            <a:endParaRPr lang="en-AU"/>
          </a:p>
        </p:txBody>
      </p:sp>
    </p:spTree>
    <p:extLst>
      <p:ext uri="{BB962C8B-B14F-4D97-AF65-F5344CB8AC3E}">
        <p14:creationId xmlns:p14="http://schemas.microsoft.com/office/powerpoint/2010/main" val="1651583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1CB796-8604-4687-A0EA-EFF8E57B59A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68B74CD-8C24-477E-9013-9BC241C561F0}"/>
              </a:ext>
            </a:extLst>
          </p:cNvPr>
          <p:cNvSpPr txBox="1">
            <a:spLocks noGrp="1"/>
          </p:cNvSpPr>
          <p:nvPr>
            <p:ph type="body" sz="quarter" idx="1"/>
          </p:nvPr>
        </p:nvSpPr>
        <p:spPr/>
        <p:txBody>
          <a:bodyPr/>
          <a:lstStyle/>
          <a:p>
            <a:pPr lvl="0"/>
            <a:r>
              <a:rPr lang="en-US" dirty="0"/>
              <a:t>This table demonstrates that an appointment booked on or before 9am Thursday for the following Monday will be sent to the cloud at 9am Thursday morning. If an appointment is cancelled or rescheduled after this time, the SMS for the original message will be in the cloud and cannot be retrieved. </a:t>
            </a:r>
          </a:p>
          <a:p>
            <a:pPr lvl="0"/>
            <a:r>
              <a:rPr lang="en-US" dirty="0"/>
              <a:t>Any appointment created on or after 9am Thursday will only provide the immediate send option. </a:t>
            </a:r>
            <a:endParaRPr lang="en-AU" dirty="0"/>
          </a:p>
          <a:p>
            <a:pPr lvl="0"/>
            <a:r>
              <a:rPr lang="en-AU" dirty="0"/>
              <a:t>SMS settings can be changed by the system administrator; however most councils are likely to have chosen the SMS 3 or 2 day prior to appointment option in the administration settings. </a:t>
            </a:r>
          </a:p>
        </p:txBody>
      </p:sp>
      <p:sp>
        <p:nvSpPr>
          <p:cNvPr id="4" name="Slide Number Placeholder 3">
            <a:extLst>
              <a:ext uri="{FF2B5EF4-FFF2-40B4-BE49-F238E27FC236}">
                <a16:creationId xmlns:a16="http://schemas.microsoft.com/office/drawing/2014/main" id="{40DE6BD7-BD55-43C6-8B65-D5E1DA7887D7}"/>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35A21C5-DB97-4ECC-B672-0083BFAA214D}" type="slidenum">
              <a:t>11</a:t>
            </a:fld>
            <a:endParaRPr lang="en-AU"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383043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398E5B-FD95-4552-B98C-9EEF8A0897CE}" type="datetimeFigureOut">
              <a:rPr lang="en-AU" smtClean="0"/>
              <a:t>15/11/2023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3CCBA0-ACAE-492A-A5EC-8F1BFF855663}" type="slidenum">
              <a:rPr lang="en-AU" smtClean="0"/>
              <a:t>‹#›</a:t>
            </a:fld>
            <a:endParaRPr lang="en-AU"/>
          </a:p>
        </p:txBody>
      </p:sp>
    </p:spTree>
    <p:extLst>
      <p:ext uri="{BB962C8B-B14F-4D97-AF65-F5344CB8AC3E}">
        <p14:creationId xmlns:p14="http://schemas.microsoft.com/office/powerpoint/2010/main" val="748918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398E5B-FD95-4552-B98C-9EEF8A0897CE}" type="datetimeFigureOut">
              <a:rPr lang="en-AU" smtClean="0"/>
              <a:t>15/11/2023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3CCBA0-ACAE-492A-A5EC-8F1BFF855663}" type="slidenum">
              <a:rPr lang="en-AU" smtClean="0"/>
              <a:t>‹#›</a:t>
            </a:fld>
            <a:endParaRPr lang="en-AU"/>
          </a:p>
        </p:txBody>
      </p:sp>
    </p:spTree>
    <p:extLst>
      <p:ext uri="{BB962C8B-B14F-4D97-AF65-F5344CB8AC3E}">
        <p14:creationId xmlns:p14="http://schemas.microsoft.com/office/powerpoint/2010/main" val="4017663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398E5B-FD95-4552-B98C-9EEF8A0897CE}" type="datetimeFigureOut">
              <a:rPr lang="en-AU" smtClean="0"/>
              <a:t>15/11/2023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3CCBA0-ACAE-492A-A5EC-8F1BFF855663}"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95474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398E5B-FD95-4552-B98C-9EEF8A0897CE}" type="datetimeFigureOut">
              <a:rPr lang="en-AU" smtClean="0"/>
              <a:t>15/11/2023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3CCBA0-ACAE-492A-A5EC-8F1BFF855663}" type="slidenum">
              <a:rPr lang="en-AU" smtClean="0"/>
              <a:t>‹#›</a:t>
            </a:fld>
            <a:endParaRPr lang="en-AU"/>
          </a:p>
        </p:txBody>
      </p:sp>
    </p:spTree>
    <p:extLst>
      <p:ext uri="{BB962C8B-B14F-4D97-AF65-F5344CB8AC3E}">
        <p14:creationId xmlns:p14="http://schemas.microsoft.com/office/powerpoint/2010/main" val="858174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398E5B-FD95-4552-B98C-9EEF8A0897CE}" type="datetimeFigureOut">
              <a:rPr lang="en-AU" smtClean="0"/>
              <a:t>15/11/2023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3CCBA0-ACAE-492A-A5EC-8F1BFF855663}"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23729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398E5B-FD95-4552-B98C-9EEF8A0897CE}" type="datetimeFigureOut">
              <a:rPr lang="en-AU" smtClean="0"/>
              <a:t>15/11/2023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3CCBA0-ACAE-492A-A5EC-8F1BFF855663}" type="slidenum">
              <a:rPr lang="en-AU" smtClean="0"/>
              <a:t>‹#›</a:t>
            </a:fld>
            <a:endParaRPr lang="en-AU"/>
          </a:p>
        </p:txBody>
      </p:sp>
    </p:spTree>
    <p:extLst>
      <p:ext uri="{BB962C8B-B14F-4D97-AF65-F5344CB8AC3E}">
        <p14:creationId xmlns:p14="http://schemas.microsoft.com/office/powerpoint/2010/main" val="3747117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398E5B-FD95-4552-B98C-9EEF8A0897CE}" type="datetimeFigureOut">
              <a:rPr lang="en-AU" smtClean="0"/>
              <a:t>15/11/2023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3CCBA0-ACAE-492A-A5EC-8F1BFF855663}" type="slidenum">
              <a:rPr lang="en-AU" smtClean="0"/>
              <a:t>‹#›</a:t>
            </a:fld>
            <a:endParaRPr lang="en-AU"/>
          </a:p>
        </p:txBody>
      </p:sp>
    </p:spTree>
    <p:extLst>
      <p:ext uri="{BB962C8B-B14F-4D97-AF65-F5344CB8AC3E}">
        <p14:creationId xmlns:p14="http://schemas.microsoft.com/office/powerpoint/2010/main" val="3044326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398E5B-FD95-4552-B98C-9EEF8A0897CE}" type="datetimeFigureOut">
              <a:rPr lang="en-AU" smtClean="0"/>
              <a:t>15/11/2023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3CCBA0-ACAE-492A-A5EC-8F1BFF855663}" type="slidenum">
              <a:rPr lang="en-AU" smtClean="0"/>
              <a:t>‹#›</a:t>
            </a:fld>
            <a:endParaRPr lang="en-AU"/>
          </a:p>
        </p:txBody>
      </p:sp>
    </p:spTree>
    <p:extLst>
      <p:ext uri="{BB962C8B-B14F-4D97-AF65-F5344CB8AC3E}">
        <p14:creationId xmlns:p14="http://schemas.microsoft.com/office/powerpoint/2010/main" val="1872511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398E5B-FD95-4552-B98C-9EEF8A0897CE}" type="datetimeFigureOut">
              <a:rPr lang="en-AU" smtClean="0"/>
              <a:t>15/11/2023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3CCBA0-ACAE-492A-A5EC-8F1BFF855663}" type="slidenum">
              <a:rPr lang="en-AU" smtClean="0"/>
              <a:t>‹#›</a:t>
            </a:fld>
            <a:endParaRPr lang="en-AU"/>
          </a:p>
        </p:txBody>
      </p:sp>
    </p:spTree>
    <p:extLst>
      <p:ext uri="{BB962C8B-B14F-4D97-AF65-F5344CB8AC3E}">
        <p14:creationId xmlns:p14="http://schemas.microsoft.com/office/powerpoint/2010/main" val="237290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398E5B-FD95-4552-B98C-9EEF8A0897CE}" type="datetimeFigureOut">
              <a:rPr lang="en-AU" smtClean="0"/>
              <a:t>15/11/2023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3CCBA0-ACAE-492A-A5EC-8F1BFF855663}" type="slidenum">
              <a:rPr lang="en-AU" smtClean="0"/>
              <a:t>‹#›</a:t>
            </a:fld>
            <a:endParaRPr lang="en-AU"/>
          </a:p>
        </p:txBody>
      </p:sp>
    </p:spTree>
    <p:extLst>
      <p:ext uri="{BB962C8B-B14F-4D97-AF65-F5344CB8AC3E}">
        <p14:creationId xmlns:p14="http://schemas.microsoft.com/office/powerpoint/2010/main" val="1963769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398E5B-FD95-4552-B98C-9EEF8A0897CE}" type="datetimeFigureOut">
              <a:rPr lang="en-AU" smtClean="0"/>
              <a:t>15/11/2023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53CCBA0-ACAE-492A-A5EC-8F1BFF855663}" type="slidenum">
              <a:rPr lang="en-AU" smtClean="0"/>
              <a:t>‹#›</a:t>
            </a:fld>
            <a:endParaRPr lang="en-AU"/>
          </a:p>
        </p:txBody>
      </p:sp>
    </p:spTree>
    <p:extLst>
      <p:ext uri="{BB962C8B-B14F-4D97-AF65-F5344CB8AC3E}">
        <p14:creationId xmlns:p14="http://schemas.microsoft.com/office/powerpoint/2010/main" val="3193017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398E5B-FD95-4552-B98C-9EEF8A0897CE}" type="datetimeFigureOut">
              <a:rPr lang="en-AU" smtClean="0"/>
              <a:t>15/11/2023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53CCBA0-ACAE-492A-A5EC-8F1BFF855663}" type="slidenum">
              <a:rPr lang="en-AU" smtClean="0"/>
              <a:t>‹#›</a:t>
            </a:fld>
            <a:endParaRPr lang="en-AU"/>
          </a:p>
        </p:txBody>
      </p:sp>
    </p:spTree>
    <p:extLst>
      <p:ext uri="{BB962C8B-B14F-4D97-AF65-F5344CB8AC3E}">
        <p14:creationId xmlns:p14="http://schemas.microsoft.com/office/powerpoint/2010/main" val="1484850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98E5B-FD95-4552-B98C-9EEF8A0897CE}" type="datetimeFigureOut">
              <a:rPr lang="en-AU" smtClean="0"/>
              <a:t>15/11/2023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53CCBA0-ACAE-492A-A5EC-8F1BFF855663}" type="slidenum">
              <a:rPr lang="en-AU" smtClean="0"/>
              <a:t>‹#›</a:t>
            </a:fld>
            <a:endParaRPr lang="en-AU"/>
          </a:p>
        </p:txBody>
      </p:sp>
    </p:spTree>
    <p:extLst>
      <p:ext uri="{BB962C8B-B14F-4D97-AF65-F5344CB8AC3E}">
        <p14:creationId xmlns:p14="http://schemas.microsoft.com/office/powerpoint/2010/main" val="385355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98E5B-FD95-4552-B98C-9EEF8A0897CE}" type="datetimeFigureOut">
              <a:rPr lang="en-AU" smtClean="0"/>
              <a:t>15/11/2023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53CCBA0-ACAE-492A-A5EC-8F1BFF855663}" type="slidenum">
              <a:rPr lang="en-AU" smtClean="0"/>
              <a:t>‹#›</a:t>
            </a:fld>
            <a:endParaRPr lang="en-AU"/>
          </a:p>
        </p:txBody>
      </p:sp>
    </p:spTree>
    <p:extLst>
      <p:ext uri="{BB962C8B-B14F-4D97-AF65-F5344CB8AC3E}">
        <p14:creationId xmlns:p14="http://schemas.microsoft.com/office/powerpoint/2010/main" val="219179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398E5B-FD95-4552-B98C-9EEF8A0897CE}" type="datetimeFigureOut">
              <a:rPr lang="en-AU" smtClean="0"/>
              <a:t>15/11/2023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53CCBA0-ACAE-492A-A5EC-8F1BFF855663}" type="slidenum">
              <a:rPr lang="en-AU" smtClean="0"/>
              <a:t>‹#›</a:t>
            </a:fld>
            <a:endParaRPr lang="en-AU"/>
          </a:p>
        </p:txBody>
      </p:sp>
    </p:spTree>
    <p:extLst>
      <p:ext uri="{BB962C8B-B14F-4D97-AF65-F5344CB8AC3E}">
        <p14:creationId xmlns:p14="http://schemas.microsoft.com/office/powerpoint/2010/main" val="345576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53CCBA0-ACAE-492A-A5EC-8F1BFF855663}" type="slidenum">
              <a:rPr lang="en-AU" smtClean="0"/>
              <a:t>‹#›</a:t>
            </a:fld>
            <a:endParaRPr lang="en-AU"/>
          </a:p>
        </p:txBody>
      </p:sp>
      <p:sp>
        <p:nvSpPr>
          <p:cNvPr id="5" name="Date Placeholder 4"/>
          <p:cNvSpPr>
            <a:spLocks noGrp="1"/>
          </p:cNvSpPr>
          <p:nvPr>
            <p:ph type="dt" sz="half" idx="10"/>
          </p:nvPr>
        </p:nvSpPr>
        <p:spPr/>
        <p:txBody>
          <a:bodyPr/>
          <a:lstStyle/>
          <a:p>
            <a:fld id="{F1398E5B-FD95-4552-B98C-9EEF8A0897CE}" type="datetimeFigureOut">
              <a:rPr lang="en-AU" smtClean="0"/>
              <a:t>15/11/2023</a:t>
            </a:fld>
            <a:endParaRPr lang="en-AU"/>
          </a:p>
        </p:txBody>
      </p:sp>
    </p:spTree>
    <p:extLst>
      <p:ext uri="{BB962C8B-B14F-4D97-AF65-F5344CB8AC3E}">
        <p14:creationId xmlns:p14="http://schemas.microsoft.com/office/powerpoint/2010/main" val="2223321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398E5B-FD95-4552-B98C-9EEF8A0897CE}" type="datetimeFigureOut">
              <a:rPr lang="en-AU" smtClean="0"/>
              <a:t>15/11/2023</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53CCBA0-ACAE-492A-A5EC-8F1BFF855663}" type="slidenum">
              <a:rPr lang="en-AU" smtClean="0"/>
              <a:t>‹#›</a:t>
            </a:fld>
            <a:endParaRPr lang="en-AU"/>
          </a:p>
        </p:txBody>
      </p:sp>
    </p:spTree>
    <p:extLst>
      <p:ext uri="{BB962C8B-B14F-4D97-AF65-F5344CB8AC3E}">
        <p14:creationId xmlns:p14="http://schemas.microsoft.com/office/powerpoint/2010/main" val="40217106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CDISApplicationSupport@dhhs.vic.gov.au"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CBB26-8D7C-4458-BBC5-4A26991319A4}"/>
              </a:ext>
            </a:extLst>
          </p:cNvPr>
          <p:cNvSpPr>
            <a:spLocks noGrp="1"/>
          </p:cNvSpPr>
          <p:nvPr>
            <p:ph type="ctrTitle"/>
          </p:nvPr>
        </p:nvSpPr>
        <p:spPr>
          <a:xfrm>
            <a:off x="3086100" y="995318"/>
            <a:ext cx="5391149" cy="1193968"/>
          </a:xfrm>
          <a:solidFill>
            <a:srgbClr val="FFFFFF"/>
          </a:solidFill>
          <a:ln w="38100">
            <a:solidFill>
              <a:srgbClr val="7F7F7F"/>
            </a:solidFill>
            <a:miter lim="800000"/>
          </a:ln>
        </p:spPr>
        <p:txBody>
          <a:bodyPr vert="horz" lIns="91440" tIns="45720" rIns="91440" bIns="45720" rtlCol="0" anchor="ctr">
            <a:normAutofit/>
          </a:bodyPr>
          <a:lstStyle/>
          <a:p>
            <a:pPr algn="ctr"/>
            <a:r>
              <a:rPr lang="en-US" sz="3600" kern="1200" dirty="0">
                <a:solidFill>
                  <a:srgbClr val="3F3F3F"/>
                </a:solidFill>
                <a:latin typeface="+mj-lt"/>
                <a:ea typeface="+mj-ea"/>
                <a:cs typeface="+mj-cs"/>
              </a:rPr>
              <a:t>CDIS House Keeping</a:t>
            </a:r>
          </a:p>
        </p:txBody>
      </p:sp>
      <p:sp>
        <p:nvSpPr>
          <p:cNvPr id="3" name="Subtitle 2">
            <a:extLst>
              <a:ext uri="{FF2B5EF4-FFF2-40B4-BE49-F238E27FC236}">
                <a16:creationId xmlns:a16="http://schemas.microsoft.com/office/drawing/2014/main" id="{C586DD74-C8FB-4C80-AF73-04A59386B2EF}"/>
              </a:ext>
            </a:extLst>
          </p:cNvPr>
          <p:cNvSpPr>
            <a:spLocks noGrp="1"/>
          </p:cNvSpPr>
          <p:nvPr>
            <p:ph type="subTitle" idx="1"/>
          </p:nvPr>
        </p:nvSpPr>
        <p:spPr>
          <a:xfrm>
            <a:off x="1476915" y="2888250"/>
            <a:ext cx="8433439" cy="1521825"/>
          </a:xfrm>
        </p:spPr>
        <p:txBody>
          <a:bodyPr vert="horz" lIns="91440" tIns="45720" rIns="91440" bIns="45720" rtlCol="0" anchor="t">
            <a:normAutofit/>
          </a:bodyPr>
          <a:lstStyle/>
          <a:p>
            <a:pPr algn="ctr"/>
            <a:r>
              <a:rPr lang="en-US" sz="2000" dirty="0">
                <a:latin typeface="+mn-lt"/>
                <a:ea typeface="+mn-ea"/>
                <a:cs typeface="+mn-cs"/>
              </a:rPr>
              <a:t>Child Development Information System (CDIS)</a:t>
            </a:r>
          </a:p>
          <a:p>
            <a:pPr algn="ctr"/>
            <a:r>
              <a:rPr lang="en-AU" sz="2000" dirty="0"/>
              <a:t>CDIS Users Group  (Admin) </a:t>
            </a:r>
          </a:p>
          <a:p>
            <a:pPr algn="ctr"/>
            <a:r>
              <a:rPr lang="en-AU" sz="2000" dirty="0"/>
              <a:t>Tuesday 26th July 11:00 am – 12:00 pm</a:t>
            </a:r>
          </a:p>
          <a:p>
            <a:pPr indent="-228600" algn="l">
              <a:buFont typeface="Arial" panose="020B0604020202020204" pitchFamily="34" charset="0"/>
              <a:buChar char="•"/>
            </a:pPr>
            <a:endParaRPr lang="en-US" sz="2000" dirty="0"/>
          </a:p>
        </p:txBody>
      </p:sp>
      <p:sp>
        <p:nvSpPr>
          <p:cNvPr id="6" name="Title 1">
            <a:extLst>
              <a:ext uri="{FF2B5EF4-FFF2-40B4-BE49-F238E27FC236}">
                <a16:creationId xmlns:a16="http://schemas.microsoft.com/office/drawing/2014/main" id="{8CAC90DD-A6AD-4D63-8FAD-DB410118650E}"/>
              </a:ext>
            </a:extLst>
          </p:cNvPr>
          <p:cNvSpPr txBox="1">
            <a:spLocks/>
          </p:cNvSpPr>
          <p:nvPr/>
        </p:nvSpPr>
        <p:spPr>
          <a:xfrm>
            <a:off x="6417731" y="2888250"/>
            <a:ext cx="4292594" cy="295977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228600" algn="l">
              <a:spcAft>
                <a:spcPts val="600"/>
              </a:spcAft>
              <a:buFont typeface="Arial" panose="020B0604020202020204" pitchFamily="34" charset="0"/>
              <a:buChar char="•"/>
            </a:pPr>
            <a:endParaRPr lang="en-US" sz="2000" dirty="0">
              <a:latin typeface="+mn-lt"/>
              <a:ea typeface="+mn-ea"/>
              <a:cs typeface="+mn-cs"/>
            </a:endParaRPr>
          </a:p>
        </p:txBody>
      </p:sp>
    </p:spTree>
    <p:extLst>
      <p:ext uri="{BB962C8B-B14F-4D97-AF65-F5344CB8AC3E}">
        <p14:creationId xmlns:p14="http://schemas.microsoft.com/office/powerpoint/2010/main" val="372557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7944" y="947586"/>
            <a:ext cx="6498639" cy="769441"/>
          </a:xfrm>
          <a:prstGeom prst="rect">
            <a:avLst/>
          </a:prstGeom>
          <a:noFill/>
        </p:spPr>
        <p:txBody>
          <a:bodyPr wrap="none" rtlCol="0">
            <a:spAutoFit/>
          </a:bodyPr>
          <a:lstStyle/>
          <a:p>
            <a:r>
              <a:rPr lang="en-AU" sz="4400" b="1" dirty="0">
                <a:solidFill>
                  <a:schemeClr val="accent2">
                    <a:lumMod val="75000"/>
                  </a:schemeClr>
                </a:solidFill>
              </a:rPr>
              <a:t>Appointment Unconfirmed</a:t>
            </a:r>
          </a:p>
        </p:txBody>
      </p:sp>
      <p:sp>
        <p:nvSpPr>
          <p:cNvPr id="5" name="TextBox 4"/>
          <p:cNvSpPr txBox="1"/>
          <p:nvPr/>
        </p:nvSpPr>
        <p:spPr>
          <a:xfrm>
            <a:off x="3501354" y="5378790"/>
            <a:ext cx="3124894" cy="369332"/>
          </a:xfrm>
          <a:prstGeom prst="rect">
            <a:avLst/>
          </a:prstGeom>
          <a:noFill/>
        </p:spPr>
        <p:txBody>
          <a:bodyPr wrap="none" rtlCol="0">
            <a:spAutoFit/>
          </a:bodyPr>
          <a:lstStyle/>
          <a:p>
            <a:r>
              <a:rPr lang="en-AU" dirty="0"/>
              <a:t>Untick Appointment Confirmed</a:t>
            </a:r>
          </a:p>
        </p:txBody>
      </p:sp>
      <p:pic>
        <p:nvPicPr>
          <p:cNvPr id="6" name="Picture 5"/>
          <p:cNvPicPr>
            <a:picLocks noChangeAspect="1"/>
          </p:cNvPicPr>
          <p:nvPr/>
        </p:nvPicPr>
        <p:blipFill>
          <a:blip r:embed="rId3"/>
          <a:stretch>
            <a:fillRect/>
          </a:stretch>
        </p:blipFill>
        <p:spPr>
          <a:xfrm>
            <a:off x="6804224" y="905546"/>
            <a:ext cx="4563112" cy="4944165"/>
          </a:xfrm>
          <a:prstGeom prst="rect">
            <a:avLst/>
          </a:prstGeom>
        </p:spPr>
        <p:style>
          <a:lnRef idx="2">
            <a:schemeClr val="accent1"/>
          </a:lnRef>
          <a:fillRef idx="1">
            <a:schemeClr val="lt1"/>
          </a:fillRef>
          <a:effectRef idx="0">
            <a:schemeClr val="accent1"/>
          </a:effectRef>
          <a:fontRef idx="minor">
            <a:schemeClr val="dk1"/>
          </a:fontRef>
        </p:style>
      </p:pic>
      <p:sp>
        <p:nvSpPr>
          <p:cNvPr id="4" name="Oval 3"/>
          <p:cNvSpPr/>
          <p:nvPr/>
        </p:nvSpPr>
        <p:spPr>
          <a:xfrm>
            <a:off x="6738354" y="5260368"/>
            <a:ext cx="1287048" cy="3958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a:blip r:embed="rId4"/>
          <a:stretch>
            <a:fillRect/>
          </a:stretch>
        </p:blipFill>
        <p:spPr>
          <a:xfrm>
            <a:off x="541326" y="1910546"/>
            <a:ext cx="1945019" cy="4226675"/>
          </a:xfrm>
          <a:prstGeom prst="rect">
            <a:avLst/>
          </a:prstGeom>
        </p:spPr>
        <p:style>
          <a:lnRef idx="2">
            <a:schemeClr val="accent1"/>
          </a:lnRef>
          <a:fillRef idx="1">
            <a:schemeClr val="lt1"/>
          </a:fillRef>
          <a:effectRef idx="0">
            <a:schemeClr val="accent1"/>
          </a:effectRef>
          <a:fontRef idx="minor">
            <a:schemeClr val="dk1"/>
          </a:fontRef>
        </p:style>
      </p:pic>
      <p:pic>
        <p:nvPicPr>
          <p:cNvPr id="8" name="Picture 7"/>
          <p:cNvPicPr>
            <a:picLocks noChangeAspect="1"/>
          </p:cNvPicPr>
          <p:nvPr/>
        </p:nvPicPr>
        <p:blipFill>
          <a:blip r:embed="rId5"/>
          <a:stretch>
            <a:fillRect/>
          </a:stretch>
        </p:blipFill>
        <p:spPr>
          <a:xfrm>
            <a:off x="2537715" y="1910546"/>
            <a:ext cx="1492098" cy="2624034"/>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362292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203BC-9D54-416C-8292-5523FE99BB17}"/>
              </a:ext>
            </a:extLst>
          </p:cNvPr>
          <p:cNvSpPr txBox="1">
            <a:spLocks noGrp="1"/>
          </p:cNvSpPr>
          <p:nvPr>
            <p:ph type="title"/>
          </p:nvPr>
        </p:nvSpPr>
        <p:spPr>
          <a:xfrm>
            <a:off x="824324" y="573768"/>
            <a:ext cx="10058400" cy="836608"/>
          </a:xfrm>
        </p:spPr>
        <p:txBody>
          <a:bodyPr/>
          <a:lstStyle/>
          <a:p>
            <a:pPr lvl="0"/>
            <a:r>
              <a:rPr lang="en-US" b="1" dirty="0">
                <a:solidFill>
                  <a:schemeClr val="accent2">
                    <a:lumMod val="75000"/>
                  </a:schemeClr>
                </a:solidFill>
                <a:latin typeface="+mn-lt"/>
              </a:rPr>
              <a:t>Scheduled SMS</a:t>
            </a:r>
          </a:p>
        </p:txBody>
      </p:sp>
      <p:sp>
        <p:nvSpPr>
          <p:cNvPr id="3" name="Content Placeholder 2">
            <a:extLst>
              <a:ext uri="{FF2B5EF4-FFF2-40B4-BE49-F238E27FC236}">
                <a16:creationId xmlns:a16="http://schemas.microsoft.com/office/drawing/2014/main" id="{E156CC19-40AF-448E-9632-738598F92A3A}"/>
              </a:ext>
            </a:extLst>
          </p:cNvPr>
          <p:cNvSpPr txBox="1">
            <a:spLocks noGrp="1"/>
          </p:cNvSpPr>
          <p:nvPr>
            <p:ph idx="1"/>
          </p:nvPr>
        </p:nvSpPr>
        <p:spPr>
          <a:xfrm>
            <a:off x="581722" y="1451518"/>
            <a:ext cx="10972800" cy="4525959"/>
          </a:xfrm>
        </p:spPr>
        <p:txBody>
          <a:bodyPr/>
          <a:lstStyle/>
          <a:p>
            <a:pPr lvl="0"/>
            <a:endParaRPr lang="en-AU" dirty="0">
              <a:cs typeface="Calibri"/>
            </a:endParaRPr>
          </a:p>
          <a:p>
            <a:pPr lvl="0"/>
            <a:endParaRPr lang="en-AU" dirty="0">
              <a:cs typeface="Calibri"/>
            </a:endParaRPr>
          </a:p>
          <a:p>
            <a:pPr lvl="0"/>
            <a:endParaRPr lang="en-AU" dirty="0">
              <a:cs typeface="Calibri"/>
            </a:endParaRPr>
          </a:p>
          <a:p>
            <a:pPr lvl="0"/>
            <a:endParaRPr lang="en-AU" dirty="0">
              <a:cs typeface="Calibri"/>
            </a:endParaRPr>
          </a:p>
          <a:p>
            <a:pPr lvl="0"/>
            <a:endParaRPr lang="en-AU" dirty="0">
              <a:cs typeface="Calibri"/>
            </a:endParaRPr>
          </a:p>
        </p:txBody>
      </p:sp>
      <p:sp>
        <p:nvSpPr>
          <p:cNvPr id="5" name="TextBox 3">
            <a:extLst>
              <a:ext uri="{FF2B5EF4-FFF2-40B4-BE49-F238E27FC236}">
                <a16:creationId xmlns:a16="http://schemas.microsoft.com/office/drawing/2014/main" id="{0A7E15BE-CB76-4F91-93A9-58A580C4E227}"/>
              </a:ext>
            </a:extLst>
          </p:cNvPr>
          <p:cNvSpPr txBox="1"/>
          <p:nvPr/>
        </p:nvSpPr>
        <p:spPr>
          <a:xfrm>
            <a:off x="646654" y="1363644"/>
            <a:ext cx="10708483" cy="1077218"/>
          </a:xfrm>
          <a:prstGeom prst="rect">
            <a:avLst/>
          </a:prstGeom>
          <a:noFill/>
          <a:ln cap="flat">
            <a:noFill/>
          </a:ln>
        </p:spPr>
        <p:txBody>
          <a:bodyPr vert="horz" wrap="square" lIns="91440" tIns="45720" rIns="91440" bIns="45720" anchor="t" anchorCtr="0" compatLnSpc="1">
            <a:spAutoFit/>
          </a:bodyPr>
          <a:lstStyle/>
          <a:p>
            <a:pPr marL="457200" marR="0" lvl="0"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32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0" i="0" u="none" strike="noStrike" kern="1200" cap="none" spc="0" baseline="0">
              <a:solidFill>
                <a:srgbClr val="000000"/>
              </a:solidFill>
              <a:uFillTx/>
              <a:latin typeface="Calibri"/>
              <a:cs typeface="Calibri"/>
            </a:endParaRPr>
          </a:p>
        </p:txBody>
      </p:sp>
      <p:pic>
        <p:nvPicPr>
          <p:cNvPr id="6" name="Picture 6">
            <a:extLst>
              <a:ext uri="{FF2B5EF4-FFF2-40B4-BE49-F238E27FC236}">
                <a16:creationId xmlns:a16="http://schemas.microsoft.com/office/drawing/2014/main" id="{E6DA1E7C-F3E4-4C7E-A333-39B134F67638}"/>
              </a:ext>
            </a:extLst>
          </p:cNvPr>
          <p:cNvPicPr>
            <a:picLocks noChangeAspect="1"/>
          </p:cNvPicPr>
          <p:nvPr/>
        </p:nvPicPr>
        <p:blipFill>
          <a:blip r:embed="rId3"/>
          <a:stretch>
            <a:fillRect/>
          </a:stretch>
        </p:blipFill>
        <p:spPr>
          <a:xfrm>
            <a:off x="2193014" y="1670947"/>
            <a:ext cx="7750207" cy="4340409"/>
          </a:xfrm>
          <a:prstGeom prst="rect">
            <a:avLst/>
          </a:prstGeom>
          <a:noFill/>
          <a:ln cap="flat">
            <a:noFill/>
          </a:ln>
        </p:spPr>
      </p:pic>
      <p:sp>
        <p:nvSpPr>
          <p:cNvPr id="8" name="Oval 8">
            <a:extLst>
              <a:ext uri="{FF2B5EF4-FFF2-40B4-BE49-F238E27FC236}">
                <a16:creationId xmlns:a16="http://schemas.microsoft.com/office/drawing/2014/main" id="{D7F4C487-9E3F-4DD4-9E53-E5D31B3D2AAA}"/>
              </a:ext>
            </a:extLst>
          </p:cNvPr>
          <p:cNvSpPr/>
          <p:nvPr/>
        </p:nvSpPr>
        <p:spPr>
          <a:xfrm>
            <a:off x="6729270" y="2592278"/>
            <a:ext cx="257449" cy="22968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FFFFFF"/>
              </a:solidFill>
              <a:uFillTx/>
              <a:latin typeface="Calibri"/>
            </a:endParaRPr>
          </a:p>
        </p:txBody>
      </p:sp>
      <p:pic>
        <p:nvPicPr>
          <p:cNvPr id="12" name="Picture 11">
            <a:extLst>
              <a:ext uri="{FF2B5EF4-FFF2-40B4-BE49-F238E27FC236}">
                <a16:creationId xmlns:a16="http://schemas.microsoft.com/office/drawing/2014/main" id="{1BEF82B5-17B5-419A-A0E9-CD7533694382}"/>
              </a:ext>
            </a:extLst>
          </p:cNvPr>
          <p:cNvPicPr>
            <a:picLocks noChangeAspect="1"/>
          </p:cNvPicPr>
          <p:nvPr/>
        </p:nvPicPr>
        <p:blipFill>
          <a:blip r:embed="rId4"/>
          <a:stretch>
            <a:fillRect/>
          </a:stretch>
        </p:blipFill>
        <p:spPr>
          <a:xfrm>
            <a:off x="4722298" y="1765287"/>
            <a:ext cx="4013943" cy="1526898"/>
          </a:xfrm>
          <a:prstGeom prst="rect">
            <a:avLst/>
          </a:prstGeom>
        </p:spPr>
      </p:pic>
    </p:spTree>
    <p:extLst>
      <p:ext uri="{BB962C8B-B14F-4D97-AF65-F5344CB8AC3E}">
        <p14:creationId xmlns:p14="http://schemas.microsoft.com/office/powerpoint/2010/main" val="2179153261"/>
      </p:ext>
    </p:extLst>
  </p:cSld>
  <p:clrMapOvr>
    <a:masterClrMapping/>
  </p:clrMapOvr>
  <mc:AlternateContent xmlns:mc="http://schemas.openxmlformats.org/markup-compatibility/2006" xmlns:p14="http://schemas.microsoft.com/office/powerpoint/2010/main">
    <mc:Choice Requires="p14">
      <p:transition spd="slow" p14:dur="2000" advTm="41062"/>
    </mc:Choice>
    <mc:Fallback xmlns="">
      <p:transition spd="slow" advTm="4106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127486" y="971954"/>
            <a:ext cx="4553585" cy="4934639"/>
          </a:xfrm>
          <a:prstGeom prst="rect">
            <a:avLst/>
          </a:prstGeom>
        </p:spPr>
        <p:style>
          <a:lnRef idx="2">
            <a:schemeClr val="accent1"/>
          </a:lnRef>
          <a:fillRef idx="1">
            <a:schemeClr val="lt1"/>
          </a:fillRef>
          <a:effectRef idx="0">
            <a:schemeClr val="accent1"/>
          </a:effectRef>
          <a:fontRef idx="minor">
            <a:schemeClr val="dk1"/>
          </a:fontRef>
        </p:style>
      </p:pic>
      <p:pic>
        <p:nvPicPr>
          <p:cNvPr id="3" name="Picture 2"/>
          <p:cNvPicPr>
            <a:picLocks noChangeAspect="1"/>
          </p:cNvPicPr>
          <p:nvPr/>
        </p:nvPicPr>
        <p:blipFill>
          <a:blip r:embed="rId4"/>
          <a:stretch>
            <a:fillRect/>
          </a:stretch>
        </p:blipFill>
        <p:spPr>
          <a:xfrm>
            <a:off x="1646873" y="3744116"/>
            <a:ext cx="3448531" cy="2162477"/>
          </a:xfrm>
          <a:prstGeom prst="rect">
            <a:avLst/>
          </a:prstGeom>
          <a:ln/>
        </p:spPr>
        <p:style>
          <a:lnRef idx="2">
            <a:schemeClr val="accent1"/>
          </a:lnRef>
          <a:fillRef idx="1">
            <a:schemeClr val="lt1"/>
          </a:fillRef>
          <a:effectRef idx="0">
            <a:schemeClr val="accent1"/>
          </a:effectRef>
          <a:fontRef idx="minor">
            <a:schemeClr val="dk1"/>
          </a:fontRef>
        </p:style>
      </p:pic>
      <p:sp>
        <p:nvSpPr>
          <p:cNvPr id="4" name="TextBox 3"/>
          <p:cNvSpPr txBox="1"/>
          <p:nvPr/>
        </p:nvSpPr>
        <p:spPr>
          <a:xfrm>
            <a:off x="701430" y="522436"/>
            <a:ext cx="5908920" cy="1446550"/>
          </a:xfrm>
          <a:prstGeom prst="rect">
            <a:avLst/>
          </a:prstGeom>
          <a:noFill/>
        </p:spPr>
        <p:txBody>
          <a:bodyPr wrap="square" rtlCol="0">
            <a:spAutoFit/>
          </a:bodyPr>
          <a:lstStyle/>
          <a:p>
            <a:r>
              <a:rPr lang="en-AU" sz="4400" b="1" dirty="0">
                <a:solidFill>
                  <a:schemeClr val="accent2">
                    <a:lumMod val="75000"/>
                  </a:schemeClr>
                </a:solidFill>
              </a:rPr>
              <a:t>Email Appointment</a:t>
            </a:r>
          </a:p>
          <a:p>
            <a:r>
              <a:rPr lang="en-AU" sz="4400" b="1" dirty="0">
                <a:solidFill>
                  <a:schemeClr val="accent2">
                    <a:lumMod val="75000"/>
                  </a:schemeClr>
                </a:solidFill>
              </a:rPr>
              <a:t>reminder option</a:t>
            </a:r>
          </a:p>
        </p:txBody>
      </p:sp>
      <p:sp>
        <p:nvSpPr>
          <p:cNvPr id="5" name="TextBox 4"/>
          <p:cNvSpPr txBox="1"/>
          <p:nvPr/>
        </p:nvSpPr>
        <p:spPr>
          <a:xfrm>
            <a:off x="1515518" y="3048724"/>
            <a:ext cx="4425314" cy="369332"/>
          </a:xfrm>
          <a:prstGeom prst="rect">
            <a:avLst/>
          </a:prstGeom>
          <a:noFill/>
        </p:spPr>
        <p:txBody>
          <a:bodyPr wrap="none" rtlCol="0">
            <a:spAutoFit/>
          </a:bodyPr>
          <a:lstStyle/>
          <a:p>
            <a:r>
              <a:rPr lang="en-AU" dirty="0"/>
              <a:t>Note: Can only chose SMS </a:t>
            </a:r>
            <a:r>
              <a:rPr lang="en-AU" b="1" u="sng" dirty="0"/>
              <a:t>OR</a:t>
            </a:r>
            <a:r>
              <a:rPr lang="en-AU" dirty="0"/>
              <a:t> email-not both</a:t>
            </a:r>
          </a:p>
        </p:txBody>
      </p:sp>
      <p:sp>
        <p:nvSpPr>
          <p:cNvPr id="6" name="Oval 5"/>
          <p:cNvSpPr/>
          <p:nvPr/>
        </p:nvSpPr>
        <p:spPr>
          <a:xfrm>
            <a:off x="7241788" y="5137078"/>
            <a:ext cx="3083740" cy="3958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p:cNvSpPr/>
          <p:nvPr/>
        </p:nvSpPr>
        <p:spPr>
          <a:xfrm>
            <a:off x="3471172" y="4741254"/>
            <a:ext cx="1287048" cy="3958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93190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24F5-9A6A-44CB-86DA-95696700251B}"/>
              </a:ext>
            </a:extLst>
          </p:cNvPr>
          <p:cNvSpPr txBox="1">
            <a:spLocks noGrp="1"/>
          </p:cNvSpPr>
          <p:nvPr>
            <p:ph type="title"/>
          </p:nvPr>
        </p:nvSpPr>
        <p:spPr/>
        <p:txBody>
          <a:bodyPr/>
          <a:lstStyle/>
          <a:p>
            <a:pPr lvl="0"/>
            <a:r>
              <a:rPr lang="en-AU" b="1" dirty="0">
                <a:solidFill>
                  <a:schemeClr val="accent2">
                    <a:lumMod val="75000"/>
                  </a:schemeClr>
                </a:solidFill>
                <a:latin typeface="+mn-lt"/>
                <a:cs typeface="Calibri"/>
              </a:rPr>
              <a:t>Bulk SMS reschedule</a:t>
            </a:r>
            <a:endParaRPr lang="en-AU" b="1" dirty="0">
              <a:solidFill>
                <a:schemeClr val="accent2">
                  <a:lumMod val="75000"/>
                </a:schemeClr>
              </a:solidFill>
              <a:latin typeface="+mn-lt"/>
            </a:endParaRPr>
          </a:p>
        </p:txBody>
      </p:sp>
      <p:sp>
        <p:nvSpPr>
          <p:cNvPr id="3" name="Content Placeholder 2">
            <a:extLst>
              <a:ext uri="{FF2B5EF4-FFF2-40B4-BE49-F238E27FC236}">
                <a16:creationId xmlns:a16="http://schemas.microsoft.com/office/drawing/2014/main" id="{18B97D0A-4561-4AEE-B1FE-988DCC075B41}"/>
              </a:ext>
            </a:extLst>
          </p:cNvPr>
          <p:cNvSpPr txBox="1">
            <a:spLocks noGrp="1"/>
          </p:cNvSpPr>
          <p:nvPr>
            <p:ph idx="1"/>
          </p:nvPr>
        </p:nvSpPr>
        <p:spPr/>
        <p:txBody>
          <a:bodyPr/>
          <a:lstStyle/>
          <a:p>
            <a:pPr lvl="0"/>
            <a:endParaRPr lang="en-AU">
              <a:cs typeface="Calibri"/>
            </a:endParaRPr>
          </a:p>
          <a:p>
            <a:pPr lvl="0"/>
            <a:endParaRPr lang="en-AU">
              <a:cs typeface="Calibri"/>
            </a:endParaRPr>
          </a:p>
        </p:txBody>
      </p:sp>
      <p:cxnSp>
        <p:nvCxnSpPr>
          <p:cNvPr id="5" name="Straight Arrow Connector 35">
            <a:extLst>
              <a:ext uri="{FF2B5EF4-FFF2-40B4-BE49-F238E27FC236}">
                <a16:creationId xmlns:a16="http://schemas.microsoft.com/office/drawing/2014/main" id="{4CB6E149-80F7-4B6F-AE30-7429BED35719}"/>
              </a:ext>
            </a:extLst>
          </p:cNvPr>
          <p:cNvCxnSpPr/>
          <p:nvPr/>
        </p:nvCxnSpPr>
        <p:spPr>
          <a:xfrm>
            <a:off x="10001716" y="3859252"/>
            <a:ext cx="0" cy="390293"/>
          </a:xfrm>
          <a:prstGeom prst="straightConnector1">
            <a:avLst/>
          </a:prstGeom>
          <a:noFill/>
          <a:ln w="9528" cap="flat">
            <a:solidFill>
              <a:srgbClr val="4A7EBB"/>
            </a:solidFill>
            <a:prstDash val="solid"/>
            <a:miter/>
          </a:ln>
        </p:spPr>
      </p:cxnSp>
      <p:sp>
        <p:nvSpPr>
          <p:cNvPr id="6" name="TextBox 5">
            <a:extLst>
              <a:ext uri="{FF2B5EF4-FFF2-40B4-BE49-F238E27FC236}">
                <a16:creationId xmlns:a16="http://schemas.microsoft.com/office/drawing/2014/main" id="{08F3AB16-4324-4AA0-9C3D-FDD2E1F5C348}"/>
              </a:ext>
            </a:extLst>
          </p:cNvPr>
          <p:cNvSpPr txBox="1"/>
          <p:nvPr/>
        </p:nvSpPr>
        <p:spPr>
          <a:xfrm>
            <a:off x="4621880" y="4053608"/>
            <a:ext cx="5003368"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p:txBody>
      </p:sp>
      <p:pic>
        <p:nvPicPr>
          <p:cNvPr id="7" name="Picture 8">
            <a:extLst>
              <a:ext uri="{FF2B5EF4-FFF2-40B4-BE49-F238E27FC236}">
                <a16:creationId xmlns:a16="http://schemas.microsoft.com/office/drawing/2014/main" id="{8DD7ED26-D932-4754-BFB7-E2BC07065274}"/>
              </a:ext>
            </a:extLst>
          </p:cNvPr>
          <p:cNvPicPr>
            <a:picLocks noChangeAspect="1"/>
          </p:cNvPicPr>
          <p:nvPr/>
        </p:nvPicPr>
        <p:blipFill>
          <a:blip r:embed="rId3"/>
          <a:stretch>
            <a:fillRect/>
          </a:stretch>
        </p:blipFill>
        <p:spPr>
          <a:xfrm>
            <a:off x="255263" y="1883261"/>
            <a:ext cx="7302060" cy="3745181"/>
          </a:xfrm>
          <a:prstGeom prst="rect">
            <a:avLst/>
          </a:prstGeom>
          <a:noFill/>
          <a:ln cap="flat">
            <a:noFill/>
          </a:ln>
        </p:spPr>
      </p:pic>
      <p:pic>
        <p:nvPicPr>
          <p:cNvPr id="8" name="Picture 10">
            <a:extLst>
              <a:ext uri="{FF2B5EF4-FFF2-40B4-BE49-F238E27FC236}">
                <a16:creationId xmlns:a16="http://schemas.microsoft.com/office/drawing/2014/main" id="{5918C461-58E5-4740-BE3F-1A89A9D0A490}"/>
              </a:ext>
            </a:extLst>
          </p:cNvPr>
          <p:cNvPicPr>
            <a:picLocks noChangeAspect="1"/>
          </p:cNvPicPr>
          <p:nvPr/>
        </p:nvPicPr>
        <p:blipFill>
          <a:blip r:embed="rId4"/>
          <a:stretch>
            <a:fillRect/>
          </a:stretch>
        </p:blipFill>
        <p:spPr>
          <a:xfrm>
            <a:off x="7852812" y="1872581"/>
            <a:ext cx="3886830" cy="4173001"/>
          </a:xfrm>
          <a:prstGeom prst="rect">
            <a:avLst/>
          </a:prstGeom>
          <a:noFill/>
          <a:ln cap="flat">
            <a:noFill/>
          </a:ln>
        </p:spPr>
      </p:pic>
      <p:pic>
        <p:nvPicPr>
          <p:cNvPr id="9" name="Picture 11">
            <a:extLst>
              <a:ext uri="{FF2B5EF4-FFF2-40B4-BE49-F238E27FC236}">
                <a16:creationId xmlns:a16="http://schemas.microsoft.com/office/drawing/2014/main" id="{E86F9352-C48C-408B-A996-BD2A447F542F}"/>
              </a:ext>
            </a:extLst>
          </p:cNvPr>
          <p:cNvPicPr>
            <a:picLocks noChangeAspect="1"/>
          </p:cNvPicPr>
          <p:nvPr/>
        </p:nvPicPr>
        <p:blipFill>
          <a:blip r:embed="rId5"/>
          <a:stretch>
            <a:fillRect/>
          </a:stretch>
        </p:blipFill>
        <p:spPr>
          <a:xfrm>
            <a:off x="6104625" y="4556802"/>
            <a:ext cx="1371718" cy="329211"/>
          </a:xfrm>
          <a:prstGeom prst="rect">
            <a:avLst/>
          </a:prstGeom>
          <a:noFill/>
          <a:ln cap="flat">
            <a:noFill/>
          </a:ln>
        </p:spPr>
      </p:pic>
      <p:sp>
        <p:nvSpPr>
          <p:cNvPr id="10" name="Oval 12">
            <a:extLst>
              <a:ext uri="{FF2B5EF4-FFF2-40B4-BE49-F238E27FC236}">
                <a16:creationId xmlns:a16="http://schemas.microsoft.com/office/drawing/2014/main" id="{24E04B88-AC46-4F2E-A0EB-591B329F26B0}"/>
              </a:ext>
            </a:extLst>
          </p:cNvPr>
          <p:cNvSpPr/>
          <p:nvPr/>
        </p:nvSpPr>
        <p:spPr>
          <a:xfrm>
            <a:off x="10804120" y="3636459"/>
            <a:ext cx="470513" cy="2227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8575"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1687291749"/>
      </p:ext>
    </p:extLst>
  </p:cSld>
  <p:clrMapOvr>
    <a:masterClrMapping/>
  </p:clrMapOvr>
  <mc:AlternateContent xmlns:mc="http://schemas.openxmlformats.org/markup-compatibility/2006" xmlns:p14="http://schemas.microsoft.com/office/powerpoint/2010/main">
    <mc:Choice Requires="p14">
      <p:transition spd="slow" p14:dur="2000" advTm="29545"/>
    </mc:Choice>
    <mc:Fallback xmlns="">
      <p:transition spd="slow" advTm="2954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588F6-EE9A-4E9F-8FE2-928C7118B0A9}"/>
              </a:ext>
            </a:extLst>
          </p:cNvPr>
          <p:cNvSpPr txBox="1">
            <a:spLocks noGrp="1"/>
          </p:cNvSpPr>
          <p:nvPr>
            <p:ph type="title"/>
          </p:nvPr>
        </p:nvSpPr>
        <p:spPr/>
        <p:txBody>
          <a:bodyPr/>
          <a:lstStyle/>
          <a:p>
            <a:pPr lvl="0"/>
            <a:r>
              <a:rPr lang="en-AU" b="1" dirty="0">
                <a:solidFill>
                  <a:schemeClr val="accent2">
                    <a:lumMod val="75000"/>
                  </a:schemeClr>
                </a:solidFill>
                <a:latin typeface="+mn-lt"/>
                <a:cs typeface="Calibri"/>
              </a:rPr>
              <a:t>Bulk SMS reschedule</a:t>
            </a:r>
            <a:endParaRPr lang="en-AU" b="1" dirty="0">
              <a:solidFill>
                <a:schemeClr val="accent2">
                  <a:lumMod val="75000"/>
                </a:schemeClr>
              </a:solidFill>
              <a:latin typeface="+mn-lt"/>
            </a:endParaRPr>
          </a:p>
        </p:txBody>
      </p:sp>
      <p:sp>
        <p:nvSpPr>
          <p:cNvPr id="3" name="Content Placeholder 2">
            <a:extLst>
              <a:ext uri="{FF2B5EF4-FFF2-40B4-BE49-F238E27FC236}">
                <a16:creationId xmlns:a16="http://schemas.microsoft.com/office/drawing/2014/main" id="{35B8ADD7-24C4-46FE-85C1-6FFDE8DBC43A}"/>
              </a:ext>
            </a:extLst>
          </p:cNvPr>
          <p:cNvSpPr txBox="1">
            <a:spLocks noGrp="1"/>
          </p:cNvSpPr>
          <p:nvPr>
            <p:ph idx="1"/>
          </p:nvPr>
        </p:nvSpPr>
        <p:spPr/>
        <p:txBody>
          <a:bodyPr/>
          <a:lstStyle/>
          <a:p>
            <a:pPr lvl="0"/>
            <a:endParaRPr lang="en-AU">
              <a:cs typeface="Calibri"/>
            </a:endParaRPr>
          </a:p>
          <a:p>
            <a:pPr lvl="0"/>
            <a:endParaRPr lang="en-AU">
              <a:cs typeface="Calibri"/>
            </a:endParaRPr>
          </a:p>
        </p:txBody>
      </p:sp>
      <p:cxnSp>
        <p:nvCxnSpPr>
          <p:cNvPr id="5" name="Straight Arrow Connector 35">
            <a:extLst>
              <a:ext uri="{FF2B5EF4-FFF2-40B4-BE49-F238E27FC236}">
                <a16:creationId xmlns:a16="http://schemas.microsoft.com/office/drawing/2014/main" id="{D1492701-8133-4CB7-81DD-5C892B631E8E}"/>
              </a:ext>
            </a:extLst>
          </p:cNvPr>
          <p:cNvCxnSpPr/>
          <p:nvPr/>
        </p:nvCxnSpPr>
        <p:spPr>
          <a:xfrm>
            <a:off x="10001716" y="3859252"/>
            <a:ext cx="0" cy="390293"/>
          </a:xfrm>
          <a:prstGeom prst="straightConnector1">
            <a:avLst/>
          </a:prstGeom>
          <a:noFill/>
          <a:ln w="9528" cap="flat">
            <a:solidFill>
              <a:srgbClr val="4A7EBB"/>
            </a:solidFill>
            <a:prstDash val="solid"/>
            <a:miter/>
          </a:ln>
        </p:spPr>
      </p:cxnSp>
      <p:sp>
        <p:nvSpPr>
          <p:cNvPr id="6" name="TextBox 5">
            <a:extLst>
              <a:ext uri="{FF2B5EF4-FFF2-40B4-BE49-F238E27FC236}">
                <a16:creationId xmlns:a16="http://schemas.microsoft.com/office/drawing/2014/main" id="{9D5A1BA1-A82F-41C9-AAF0-AC943CC10EDF}"/>
              </a:ext>
            </a:extLst>
          </p:cNvPr>
          <p:cNvSpPr txBox="1"/>
          <p:nvPr/>
        </p:nvSpPr>
        <p:spPr>
          <a:xfrm>
            <a:off x="4621880" y="4053608"/>
            <a:ext cx="5003368"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p:txBody>
      </p:sp>
      <p:pic>
        <p:nvPicPr>
          <p:cNvPr id="7" name="Picture 9">
            <a:extLst>
              <a:ext uri="{FF2B5EF4-FFF2-40B4-BE49-F238E27FC236}">
                <a16:creationId xmlns:a16="http://schemas.microsoft.com/office/drawing/2014/main" id="{17596F21-E016-42A4-9A99-7259C915ED4D}"/>
              </a:ext>
            </a:extLst>
          </p:cNvPr>
          <p:cNvPicPr>
            <a:picLocks noChangeAspect="1"/>
          </p:cNvPicPr>
          <p:nvPr/>
        </p:nvPicPr>
        <p:blipFill>
          <a:blip r:embed="rId3"/>
          <a:stretch>
            <a:fillRect/>
          </a:stretch>
        </p:blipFill>
        <p:spPr>
          <a:xfrm>
            <a:off x="543080" y="2065958"/>
            <a:ext cx="3436644" cy="1513524"/>
          </a:xfrm>
          <a:prstGeom prst="rect">
            <a:avLst/>
          </a:prstGeom>
          <a:ln/>
        </p:spPr>
        <p:style>
          <a:lnRef idx="2">
            <a:schemeClr val="accent1"/>
          </a:lnRef>
          <a:fillRef idx="1">
            <a:schemeClr val="lt1"/>
          </a:fillRef>
          <a:effectRef idx="0">
            <a:schemeClr val="accent1"/>
          </a:effectRef>
          <a:fontRef idx="minor">
            <a:schemeClr val="dk1"/>
          </a:fontRef>
        </p:style>
      </p:pic>
      <p:pic>
        <p:nvPicPr>
          <p:cNvPr id="8" name="Picture 8">
            <a:extLst>
              <a:ext uri="{FF2B5EF4-FFF2-40B4-BE49-F238E27FC236}">
                <a16:creationId xmlns:a16="http://schemas.microsoft.com/office/drawing/2014/main" id="{D37EE4F9-23E8-4E95-9964-625AD0BB47E2}"/>
              </a:ext>
            </a:extLst>
          </p:cNvPr>
          <p:cNvPicPr>
            <a:picLocks noChangeAspect="1"/>
          </p:cNvPicPr>
          <p:nvPr/>
        </p:nvPicPr>
        <p:blipFill>
          <a:blip r:embed="rId4"/>
          <a:stretch>
            <a:fillRect/>
          </a:stretch>
        </p:blipFill>
        <p:spPr>
          <a:xfrm>
            <a:off x="4442905" y="2065958"/>
            <a:ext cx="7414458" cy="3179478"/>
          </a:xfrm>
          <a:prstGeom prst="rect">
            <a:avLst/>
          </a:prstGeom>
          <a:ln/>
        </p:spPr>
        <p:style>
          <a:lnRef idx="2">
            <a:schemeClr val="accent1"/>
          </a:lnRef>
          <a:fillRef idx="1">
            <a:schemeClr val="lt1"/>
          </a:fillRef>
          <a:effectRef idx="0">
            <a:schemeClr val="accent1"/>
          </a:effectRef>
          <a:fontRef idx="minor">
            <a:schemeClr val="dk1"/>
          </a:fontRef>
        </p:style>
      </p:pic>
      <p:sp>
        <p:nvSpPr>
          <p:cNvPr id="9" name="Oval 8">
            <a:extLst>
              <a:ext uri="{FF2B5EF4-FFF2-40B4-BE49-F238E27FC236}">
                <a16:creationId xmlns:a16="http://schemas.microsoft.com/office/drawing/2014/main" id="{8B3CD862-C43F-4BDF-98A9-5BA4180257DF}"/>
              </a:ext>
            </a:extLst>
          </p:cNvPr>
          <p:cNvSpPr/>
          <p:nvPr/>
        </p:nvSpPr>
        <p:spPr>
          <a:xfrm>
            <a:off x="1549103" y="3216539"/>
            <a:ext cx="1075764" cy="21246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FFFFFF"/>
              </a:solidFill>
              <a:uFillTx/>
              <a:latin typeface="Calibri"/>
            </a:endParaRPr>
          </a:p>
        </p:txBody>
      </p:sp>
      <p:pic>
        <p:nvPicPr>
          <p:cNvPr id="10" name="Picture 9">
            <a:extLst>
              <a:ext uri="{FF2B5EF4-FFF2-40B4-BE49-F238E27FC236}">
                <a16:creationId xmlns:a16="http://schemas.microsoft.com/office/drawing/2014/main" id="{630FB5B7-DBB2-468D-A809-BB0B045A6CE3}"/>
              </a:ext>
            </a:extLst>
          </p:cNvPr>
          <p:cNvPicPr>
            <a:picLocks noChangeAspect="1"/>
          </p:cNvPicPr>
          <p:nvPr/>
        </p:nvPicPr>
        <p:blipFill>
          <a:blip r:embed="rId5"/>
          <a:stretch>
            <a:fillRect/>
          </a:stretch>
        </p:blipFill>
        <p:spPr>
          <a:xfrm>
            <a:off x="1170121" y="2105012"/>
            <a:ext cx="1091281" cy="225573"/>
          </a:xfrm>
          <a:prstGeom prst="rect">
            <a:avLst/>
          </a:prstGeom>
          <a:noFill/>
          <a:ln cap="flat">
            <a:noFill/>
          </a:ln>
        </p:spPr>
      </p:pic>
      <p:pic>
        <p:nvPicPr>
          <p:cNvPr id="11" name="Picture 10">
            <a:extLst>
              <a:ext uri="{FF2B5EF4-FFF2-40B4-BE49-F238E27FC236}">
                <a16:creationId xmlns:a16="http://schemas.microsoft.com/office/drawing/2014/main" id="{F41F65EC-E5DB-4360-BC01-C2C6A9ED8B3E}"/>
              </a:ext>
            </a:extLst>
          </p:cNvPr>
          <p:cNvPicPr>
            <a:picLocks noChangeAspect="1"/>
          </p:cNvPicPr>
          <p:nvPr/>
        </p:nvPicPr>
        <p:blipFill>
          <a:blip r:embed="rId5"/>
          <a:stretch>
            <a:fillRect/>
          </a:stretch>
        </p:blipFill>
        <p:spPr>
          <a:xfrm>
            <a:off x="6981709" y="2637742"/>
            <a:ext cx="656219" cy="615702"/>
          </a:xfrm>
          <a:prstGeom prst="rect">
            <a:avLst/>
          </a:prstGeom>
          <a:noFill/>
          <a:ln cap="flat">
            <a:noFill/>
          </a:ln>
        </p:spPr>
      </p:pic>
    </p:spTree>
    <p:extLst>
      <p:ext uri="{BB962C8B-B14F-4D97-AF65-F5344CB8AC3E}">
        <p14:creationId xmlns:p14="http://schemas.microsoft.com/office/powerpoint/2010/main" val="3367999795"/>
      </p:ext>
    </p:extLst>
  </p:cSld>
  <p:clrMapOvr>
    <a:masterClrMapping/>
  </p:clrMapOvr>
  <mc:AlternateContent xmlns:mc="http://schemas.openxmlformats.org/markup-compatibility/2006" xmlns:p14="http://schemas.microsoft.com/office/powerpoint/2010/main">
    <mc:Choice Requires="p14">
      <p:transition spd="slow" p14:dur="2000" advTm="14927"/>
    </mc:Choice>
    <mc:Fallback xmlns="">
      <p:transition spd="slow" advTm="1492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F673A-D3C2-4CBE-A81D-5D1D055B418F}"/>
              </a:ext>
            </a:extLst>
          </p:cNvPr>
          <p:cNvSpPr txBox="1">
            <a:spLocks noGrp="1"/>
          </p:cNvSpPr>
          <p:nvPr>
            <p:ph type="title"/>
          </p:nvPr>
        </p:nvSpPr>
        <p:spPr>
          <a:xfrm>
            <a:off x="933507" y="218803"/>
            <a:ext cx="10058400" cy="822960"/>
          </a:xfrm>
        </p:spPr>
        <p:txBody>
          <a:bodyPr/>
          <a:lstStyle/>
          <a:p>
            <a:pPr lvl="0"/>
            <a:r>
              <a:rPr lang="en-AU" b="1" dirty="0">
                <a:solidFill>
                  <a:schemeClr val="accent2">
                    <a:lumMod val="75000"/>
                  </a:schemeClr>
                </a:solidFill>
                <a:latin typeface="+mn-lt"/>
                <a:cs typeface="Calibri"/>
              </a:rPr>
              <a:t>Bulk SMS reschedule</a:t>
            </a:r>
            <a:endParaRPr lang="en-AU" b="1" dirty="0">
              <a:solidFill>
                <a:schemeClr val="accent2">
                  <a:lumMod val="75000"/>
                </a:schemeClr>
              </a:solidFill>
              <a:latin typeface="+mn-lt"/>
            </a:endParaRPr>
          </a:p>
        </p:txBody>
      </p:sp>
      <p:sp>
        <p:nvSpPr>
          <p:cNvPr id="3" name="Content Placeholder 2">
            <a:extLst>
              <a:ext uri="{FF2B5EF4-FFF2-40B4-BE49-F238E27FC236}">
                <a16:creationId xmlns:a16="http://schemas.microsoft.com/office/drawing/2014/main" id="{3C66AC11-25C6-4B62-A40B-1500802AECB7}"/>
              </a:ext>
            </a:extLst>
          </p:cNvPr>
          <p:cNvSpPr txBox="1">
            <a:spLocks noGrp="1"/>
          </p:cNvSpPr>
          <p:nvPr>
            <p:ph idx="1"/>
          </p:nvPr>
        </p:nvSpPr>
        <p:spPr/>
        <p:txBody>
          <a:bodyPr/>
          <a:lstStyle/>
          <a:p>
            <a:pPr lvl="0"/>
            <a:endParaRPr lang="en-AU">
              <a:cs typeface="Calibri"/>
            </a:endParaRPr>
          </a:p>
          <a:p>
            <a:pPr lvl="0"/>
            <a:endParaRPr lang="en-AU">
              <a:cs typeface="Calibri"/>
            </a:endParaRPr>
          </a:p>
        </p:txBody>
      </p:sp>
      <p:cxnSp>
        <p:nvCxnSpPr>
          <p:cNvPr id="5" name="Straight Arrow Connector 35">
            <a:extLst>
              <a:ext uri="{FF2B5EF4-FFF2-40B4-BE49-F238E27FC236}">
                <a16:creationId xmlns:a16="http://schemas.microsoft.com/office/drawing/2014/main" id="{E69846E4-3F06-4BD8-B66B-96B8CD38BE03}"/>
              </a:ext>
            </a:extLst>
          </p:cNvPr>
          <p:cNvCxnSpPr/>
          <p:nvPr/>
        </p:nvCxnSpPr>
        <p:spPr>
          <a:xfrm>
            <a:off x="10001716" y="3859252"/>
            <a:ext cx="0" cy="390293"/>
          </a:xfrm>
          <a:prstGeom prst="straightConnector1">
            <a:avLst/>
          </a:prstGeom>
          <a:noFill/>
          <a:ln w="9528" cap="flat">
            <a:solidFill>
              <a:srgbClr val="4A7EBB"/>
            </a:solidFill>
            <a:prstDash val="solid"/>
            <a:miter/>
          </a:ln>
        </p:spPr>
      </p:cxnSp>
      <p:pic>
        <p:nvPicPr>
          <p:cNvPr id="6" name="Picture 7">
            <a:extLst>
              <a:ext uri="{FF2B5EF4-FFF2-40B4-BE49-F238E27FC236}">
                <a16:creationId xmlns:a16="http://schemas.microsoft.com/office/drawing/2014/main" id="{941526E7-FBCD-470D-ABBC-976A677A61B9}"/>
              </a:ext>
            </a:extLst>
          </p:cNvPr>
          <p:cNvPicPr>
            <a:picLocks noChangeAspect="1"/>
          </p:cNvPicPr>
          <p:nvPr/>
        </p:nvPicPr>
        <p:blipFill>
          <a:blip r:embed="rId3"/>
          <a:stretch>
            <a:fillRect/>
          </a:stretch>
        </p:blipFill>
        <p:spPr>
          <a:xfrm>
            <a:off x="918586" y="1071223"/>
            <a:ext cx="2331445" cy="4951613"/>
          </a:xfrm>
          <a:prstGeom prst="rect">
            <a:avLst/>
          </a:prstGeom>
          <a:noFill/>
          <a:ln cap="flat">
            <a:noFill/>
          </a:ln>
        </p:spPr>
      </p:pic>
      <p:pic>
        <p:nvPicPr>
          <p:cNvPr id="7" name="Picture 13">
            <a:extLst>
              <a:ext uri="{FF2B5EF4-FFF2-40B4-BE49-F238E27FC236}">
                <a16:creationId xmlns:a16="http://schemas.microsoft.com/office/drawing/2014/main" id="{2851E812-B096-418D-A074-D00E42523312}"/>
              </a:ext>
            </a:extLst>
          </p:cNvPr>
          <p:cNvPicPr>
            <a:picLocks noChangeAspect="1"/>
          </p:cNvPicPr>
          <p:nvPr/>
        </p:nvPicPr>
        <p:blipFill>
          <a:blip r:embed="rId4"/>
          <a:stretch>
            <a:fillRect/>
          </a:stretch>
        </p:blipFill>
        <p:spPr>
          <a:xfrm>
            <a:off x="4239341" y="1417640"/>
            <a:ext cx="6255072" cy="4616686"/>
          </a:xfrm>
          <a:prstGeom prst="rect">
            <a:avLst/>
          </a:prstGeom>
          <a:noFill/>
          <a:ln cap="flat">
            <a:noFill/>
          </a:ln>
        </p:spPr>
      </p:pic>
      <p:sp>
        <p:nvSpPr>
          <p:cNvPr id="8" name="Rectangle 7">
            <a:extLst>
              <a:ext uri="{FF2B5EF4-FFF2-40B4-BE49-F238E27FC236}">
                <a16:creationId xmlns:a16="http://schemas.microsoft.com/office/drawing/2014/main" id="{38884595-D6F1-4C59-9C7A-1BCB39F726FE}"/>
              </a:ext>
            </a:extLst>
          </p:cNvPr>
          <p:cNvSpPr/>
          <p:nvPr/>
        </p:nvSpPr>
        <p:spPr>
          <a:xfrm>
            <a:off x="609593" y="2065465"/>
            <a:ext cx="2746784" cy="1506071"/>
          </a:xfrm>
          <a:prstGeom prst="rect">
            <a:avLst/>
          </a:prstGeom>
          <a:noFill/>
          <a:ln w="12701"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1804672327"/>
      </p:ext>
    </p:extLst>
  </p:cSld>
  <p:clrMapOvr>
    <a:masterClrMapping/>
  </p:clrMapOvr>
  <mc:AlternateContent xmlns:mc="http://schemas.openxmlformats.org/markup-compatibility/2006" xmlns:p14="http://schemas.microsoft.com/office/powerpoint/2010/main">
    <mc:Choice Requires="p14">
      <p:transition spd="slow" p14:dur="2000" advTm="25459"/>
    </mc:Choice>
    <mc:Fallback xmlns="">
      <p:transition spd="slow" advTm="2545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CF5E0-3300-46AC-8263-7E4ACB9778F4}"/>
              </a:ext>
            </a:extLst>
          </p:cNvPr>
          <p:cNvSpPr txBox="1">
            <a:spLocks noGrp="1"/>
          </p:cNvSpPr>
          <p:nvPr>
            <p:ph type="title"/>
          </p:nvPr>
        </p:nvSpPr>
        <p:spPr>
          <a:xfrm>
            <a:off x="946047" y="550668"/>
            <a:ext cx="10058400" cy="807990"/>
          </a:xfrm>
        </p:spPr>
        <p:txBody>
          <a:bodyPr/>
          <a:lstStyle/>
          <a:p>
            <a:pPr lvl="0"/>
            <a:r>
              <a:rPr lang="en-US" b="1" dirty="0">
                <a:solidFill>
                  <a:schemeClr val="accent2">
                    <a:lumMod val="75000"/>
                  </a:schemeClr>
                </a:solidFill>
                <a:latin typeface="+mn-lt"/>
              </a:rPr>
              <a:t>SMS reminder not visible</a:t>
            </a:r>
            <a:endParaRPr lang="en-AU" b="1" dirty="0">
              <a:solidFill>
                <a:schemeClr val="accent2">
                  <a:lumMod val="75000"/>
                </a:schemeClr>
              </a:solidFill>
              <a:latin typeface="+mn-lt"/>
            </a:endParaRPr>
          </a:p>
        </p:txBody>
      </p:sp>
      <p:pic>
        <p:nvPicPr>
          <p:cNvPr id="4" name="Content Placeholder 6">
            <a:extLst>
              <a:ext uri="{FF2B5EF4-FFF2-40B4-BE49-F238E27FC236}">
                <a16:creationId xmlns:a16="http://schemas.microsoft.com/office/drawing/2014/main" id="{A92DB192-B26E-45AA-8565-70480DC8CE55}"/>
              </a:ext>
            </a:extLst>
          </p:cNvPr>
          <p:cNvPicPr>
            <a:picLocks noGrp="1" noChangeAspect="1"/>
          </p:cNvPicPr>
          <p:nvPr>
            <p:ph idx="1"/>
          </p:nvPr>
        </p:nvPicPr>
        <p:blipFill>
          <a:blip r:embed="rId3"/>
          <a:stretch>
            <a:fillRect/>
          </a:stretch>
        </p:blipFill>
        <p:spPr>
          <a:xfrm>
            <a:off x="962108" y="1997349"/>
            <a:ext cx="3718050" cy="4050389"/>
          </a:xfrm>
          <a:solidFill>
            <a:srgbClr val="FFFFFF"/>
          </a:solidFill>
          <a:ln w="12701" cap="flat">
            <a:solidFill>
              <a:srgbClr val="000000"/>
            </a:solidFill>
            <a:prstDash val="solid"/>
            <a:miter/>
          </a:ln>
        </p:spPr>
      </p:pic>
      <p:pic>
        <p:nvPicPr>
          <p:cNvPr id="5" name="Picture 8">
            <a:extLst>
              <a:ext uri="{FF2B5EF4-FFF2-40B4-BE49-F238E27FC236}">
                <a16:creationId xmlns:a16="http://schemas.microsoft.com/office/drawing/2014/main" id="{E35D4999-5320-49EC-A505-9B987F20B80E}"/>
              </a:ext>
            </a:extLst>
          </p:cNvPr>
          <p:cNvPicPr>
            <a:picLocks noChangeAspect="1"/>
          </p:cNvPicPr>
          <p:nvPr/>
        </p:nvPicPr>
        <p:blipFill>
          <a:blip r:embed="rId4"/>
          <a:stretch>
            <a:fillRect/>
          </a:stretch>
        </p:blipFill>
        <p:spPr>
          <a:xfrm>
            <a:off x="952813" y="1559692"/>
            <a:ext cx="3711284" cy="882652"/>
          </a:xfrm>
          <a:prstGeom prst="rect">
            <a:avLst/>
          </a:prstGeom>
          <a:noFill/>
          <a:ln cap="flat">
            <a:noFill/>
          </a:ln>
        </p:spPr>
      </p:pic>
      <p:pic>
        <p:nvPicPr>
          <p:cNvPr id="6" name="Picture 14">
            <a:extLst>
              <a:ext uri="{FF2B5EF4-FFF2-40B4-BE49-F238E27FC236}">
                <a16:creationId xmlns:a16="http://schemas.microsoft.com/office/drawing/2014/main" id="{9F76064C-5B58-447F-A71A-F313C0A80ED3}"/>
              </a:ext>
            </a:extLst>
          </p:cNvPr>
          <p:cNvPicPr>
            <a:picLocks noChangeAspect="1"/>
          </p:cNvPicPr>
          <p:nvPr/>
        </p:nvPicPr>
        <p:blipFill>
          <a:blip r:embed="rId5"/>
          <a:stretch>
            <a:fillRect/>
          </a:stretch>
        </p:blipFill>
        <p:spPr>
          <a:xfrm>
            <a:off x="4980243" y="1559692"/>
            <a:ext cx="6737765" cy="3260887"/>
          </a:xfrm>
          <a:prstGeom prst="rect">
            <a:avLst/>
          </a:prstGeom>
          <a:ln/>
        </p:spPr>
        <p:style>
          <a:lnRef idx="2">
            <a:schemeClr val="accent1"/>
          </a:lnRef>
          <a:fillRef idx="1">
            <a:schemeClr val="lt1"/>
          </a:fillRef>
          <a:effectRef idx="0">
            <a:schemeClr val="accent1"/>
          </a:effectRef>
          <a:fontRef idx="minor">
            <a:schemeClr val="dk1"/>
          </a:fontRef>
        </p:style>
      </p:pic>
      <p:sp>
        <p:nvSpPr>
          <p:cNvPr id="7" name="Rectangle 6">
            <a:extLst>
              <a:ext uri="{FF2B5EF4-FFF2-40B4-BE49-F238E27FC236}">
                <a16:creationId xmlns:a16="http://schemas.microsoft.com/office/drawing/2014/main" id="{02F38342-97C5-44A1-8378-0468B9995D7C}"/>
              </a:ext>
            </a:extLst>
          </p:cNvPr>
          <p:cNvSpPr/>
          <p:nvPr/>
        </p:nvSpPr>
        <p:spPr>
          <a:xfrm>
            <a:off x="962108" y="5663821"/>
            <a:ext cx="1016817" cy="228749"/>
          </a:xfrm>
          <a:prstGeom prst="rect">
            <a:avLst/>
          </a:prstGeom>
          <a:noFill/>
          <a:ln w="28575"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FFFFFF"/>
              </a:solidFill>
              <a:uFillTx/>
              <a:latin typeface="Calibri"/>
            </a:endParaRPr>
          </a:p>
        </p:txBody>
      </p:sp>
      <p:cxnSp>
        <p:nvCxnSpPr>
          <p:cNvPr id="8" name="Straight Arrow Connector 8">
            <a:extLst>
              <a:ext uri="{FF2B5EF4-FFF2-40B4-BE49-F238E27FC236}">
                <a16:creationId xmlns:a16="http://schemas.microsoft.com/office/drawing/2014/main" id="{3936F688-1EE4-49BD-8EC3-DAFDA1C2127D}"/>
              </a:ext>
            </a:extLst>
          </p:cNvPr>
          <p:cNvCxnSpPr/>
          <p:nvPr/>
        </p:nvCxnSpPr>
        <p:spPr>
          <a:xfrm flipH="1">
            <a:off x="9081857" y="4003828"/>
            <a:ext cx="710214" cy="0"/>
          </a:xfrm>
          <a:prstGeom prst="straightConnector1">
            <a:avLst/>
          </a:prstGeom>
          <a:noFill/>
          <a:ln w="28575" cap="flat">
            <a:solidFill>
              <a:srgbClr val="FF0000"/>
            </a:solidFill>
            <a:prstDash val="solid"/>
            <a:miter/>
            <a:tailEnd type="arrow"/>
          </a:ln>
        </p:spPr>
      </p:cxnSp>
      <p:cxnSp>
        <p:nvCxnSpPr>
          <p:cNvPr id="9" name="Straight Arrow Connector 10">
            <a:extLst>
              <a:ext uri="{FF2B5EF4-FFF2-40B4-BE49-F238E27FC236}">
                <a16:creationId xmlns:a16="http://schemas.microsoft.com/office/drawing/2014/main" id="{E5280190-F3B9-4DCB-AEE1-FD8FE60E74C2}"/>
              </a:ext>
            </a:extLst>
          </p:cNvPr>
          <p:cNvCxnSpPr/>
          <p:nvPr/>
        </p:nvCxnSpPr>
        <p:spPr>
          <a:xfrm flipH="1">
            <a:off x="9072978" y="4190256"/>
            <a:ext cx="736851" cy="0"/>
          </a:xfrm>
          <a:prstGeom prst="straightConnector1">
            <a:avLst/>
          </a:prstGeom>
          <a:noFill/>
          <a:ln w="28575" cap="flat">
            <a:solidFill>
              <a:srgbClr val="70AD47"/>
            </a:solidFill>
            <a:prstDash val="solid"/>
            <a:miter/>
            <a:tailEnd type="arrow"/>
          </a:ln>
        </p:spPr>
      </p:cxnSp>
      <p:sp>
        <p:nvSpPr>
          <p:cNvPr id="10" name="Rectangle 12">
            <a:extLst>
              <a:ext uri="{FF2B5EF4-FFF2-40B4-BE49-F238E27FC236}">
                <a16:creationId xmlns:a16="http://schemas.microsoft.com/office/drawing/2014/main" id="{F50F9713-55AA-4E99-9B07-D697843CDCE0}"/>
              </a:ext>
            </a:extLst>
          </p:cNvPr>
          <p:cNvSpPr/>
          <p:nvPr/>
        </p:nvSpPr>
        <p:spPr>
          <a:xfrm>
            <a:off x="7466121" y="4527615"/>
            <a:ext cx="1287264" cy="168679"/>
          </a:xfrm>
          <a:prstGeom prst="rect">
            <a:avLst/>
          </a:prstGeom>
          <a:noFill/>
          <a:ln w="19046"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FFFFFF"/>
              </a:solidFill>
              <a:uFillTx/>
              <a:latin typeface="Calibri"/>
            </a:endParaRPr>
          </a:p>
        </p:txBody>
      </p:sp>
      <p:pic>
        <p:nvPicPr>
          <p:cNvPr id="11" name="Graphic 14" descr="Checkmark with solid fill">
            <a:extLst>
              <a:ext uri="{FF2B5EF4-FFF2-40B4-BE49-F238E27FC236}">
                <a16:creationId xmlns:a16="http://schemas.microsoft.com/office/drawing/2014/main" id="{060648FF-F98F-437F-A73C-C208FF587F6E}"/>
              </a:ext>
            </a:extLst>
          </p:cNvPr>
          <p:cNvPicPr>
            <a:picLocks noChangeAspect="1"/>
          </p:cNvPicPr>
          <p:nvPr/>
        </p:nvPicPr>
        <p:blipFill>
          <a:blip r:embed="rId6"/>
          <a:stretch>
            <a:fillRect/>
          </a:stretch>
        </p:blipFill>
        <p:spPr>
          <a:xfrm>
            <a:off x="9792071" y="4145880"/>
            <a:ext cx="299621" cy="299621"/>
          </a:xfrm>
          <a:prstGeom prst="rect">
            <a:avLst/>
          </a:prstGeom>
          <a:noFill/>
          <a:ln cap="flat">
            <a:noFill/>
          </a:ln>
        </p:spPr>
      </p:pic>
      <p:pic>
        <p:nvPicPr>
          <p:cNvPr id="12" name="Graphic 16" descr="Close with solid fill">
            <a:extLst>
              <a:ext uri="{FF2B5EF4-FFF2-40B4-BE49-F238E27FC236}">
                <a16:creationId xmlns:a16="http://schemas.microsoft.com/office/drawing/2014/main" id="{360824CD-C904-4458-8FD9-56B2C07AC5AF}"/>
              </a:ext>
            </a:extLst>
          </p:cNvPr>
          <p:cNvPicPr>
            <a:picLocks noChangeAspect="1"/>
          </p:cNvPicPr>
          <p:nvPr/>
        </p:nvPicPr>
        <p:blipFill>
          <a:blip r:embed="rId7"/>
          <a:stretch>
            <a:fillRect/>
          </a:stretch>
        </p:blipFill>
        <p:spPr>
          <a:xfrm rot="10799991" flipH="1">
            <a:off x="9821900" y="3897292"/>
            <a:ext cx="286307" cy="248579"/>
          </a:xfrm>
          <a:prstGeom prst="rect">
            <a:avLst/>
          </a:prstGeom>
          <a:noFill/>
          <a:ln cap="flat">
            <a:noFill/>
          </a:ln>
        </p:spPr>
      </p:pic>
      <p:pic>
        <p:nvPicPr>
          <p:cNvPr id="13" name="Picture 17">
            <a:extLst>
              <a:ext uri="{FF2B5EF4-FFF2-40B4-BE49-F238E27FC236}">
                <a16:creationId xmlns:a16="http://schemas.microsoft.com/office/drawing/2014/main" id="{351BDFE4-91A4-4B24-B832-74016BE294D6}"/>
              </a:ext>
            </a:extLst>
          </p:cNvPr>
          <p:cNvPicPr>
            <a:picLocks noChangeAspect="1"/>
          </p:cNvPicPr>
          <p:nvPr/>
        </p:nvPicPr>
        <p:blipFill>
          <a:blip r:embed="rId8"/>
          <a:stretch>
            <a:fillRect/>
          </a:stretch>
        </p:blipFill>
        <p:spPr>
          <a:xfrm rot="575169">
            <a:off x="8970427" y="3842757"/>
            <a:ext cx="838248" cy="195379"/>
          </a:xfrm>
          <a:prstGeom prst="rect">
            <a:avLst/>
          </a:prstGeom>
          <a:noFill/>
          <a:ln cap="flat">
            <a:noFill/>
          </a:ln>
        </p:spPr>
      </p:pic>
      <p:pic>
        <p:nvPicPr>
          <p:cNvPr id="14" name="Graphic 19" descr="Arrow Right with solid fill">
            <a:extLst>
              <a:ext uri="{FF2B5EF4-FFF2-40B4-BE49-F238E27FC236}">
                <a16:creationId xmlns:a16="http://schemas.microsoft.com/office/drawing/2014/main" id="{DBBD8CCD-2B34-4AA4-8D2F-A971EEF5A2EF}"/>
              </a:ext>
            </a:extLst>
          </p:cNvPr>
          <p:cNvPicPr>
            <a:picLocks noChangeAspect="1"/>
          </p:cNvPicPr>
          <p:nvPr/>
        </p:nvPicPr>
        <p:blipFill>
          <a:blip r:embed="rId9"/>
          <a:stretch>
            <a:fillRect/>
          </a:stretch>
        </p:blipFill>
        <p:spPr>
          <a:xfrm>
            <a:off x="115406" y="5530784"/>
            <a:ext cx="914400" cy="723573"/>
          </a:xfrm>
          <a:prstGeom prst="rect">
            <a:avLst/>
          </a:prstGeom>
          <a:noFill/>
          <a:ln cap="flat">
            <a:noFill/>
          </a:ln>
        </p:spPr>
      </p:pic>
    </p:spTree>
    <p:extLst>
      <p:ext uri="{BB962C8B-B14F-4D97-AF65-F5344CB8AC3E}">
        <p14:creationId xmlns:p14="http://schemas.microsoft.com/office/powerpoint/2010/main" val="1809537470"/>
      </p:ext>
    </p:extLst>
  </p:cSld>
  <p:clrMapOvr>
    <a:masterClrMapping/>
  </p:clrMapOvr>
  <mc:AlternateContent xmlns:mc="http://schemas.openxmlformats.org/markup-compatibility/2006" xmlns:p14="http://schemas.microsoft.com/office/powerpoint/2010/main">
    <mc:Choice Requires="p14">
      <p:transition spd="slow" p14:dur="2000" advTm="58733"/>
    </mc:Choice>
    <mc:Fallback xmlns="">
      <p:transition spd="slow" advTm="5873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775051" cy="1450757"/>
          </a:xfrm>
        </p:spPr>
        <p:txBody>
          <a:bodyPr>
            <a:normAutofit/>
          </a:bodyPr>
          <a:lstStyle/>
          <a:p>
            <a:r>
              <a:rPr lang="en-AU" b="1" dirty="0">
                <a:solidFill>
                  <a:schemeClr val="accent2">
                    <a:lumMod val="75000"/>
                  </a:schemeClr>
                </a:solidFill>
                <a:latin typeface="+mn-lt"/>
                <a:cs typeface="Calibri"/>
              </a:rPr>
              <a:t>Check that client is open to MCH service</a:t>
            </a:r>
          </a:p>
        </p:txBody>
      </p:sp>
      <p:sp>
        <p:nvSpPr>
          <p:cNvPr id="3" name="Content Placeholder 2"/>
          <p:cNvSpPr>
            <a:spLocks noGrp="1"/>
          </p:cNvSpPr>
          <p:nvPr>
            <p:ph idx="1"/>
          </p:nvPr>
        </p:nvSpPr>
        <p:spPr>
          <a:xfrm>
            <a:off x="581722" y="1451518"/>
            <a:ext cx="10972800" cy="4525963"/>
          </a:xfrm>
        </p:spPr>
        <p:txBody>
          <a:bodyPr vert="horz" lIns="91440" tIns="45720" rIns="91440" bIns="45720" rtlCol="0" anchor="t">
            <a:normAutofit/>
          </a:bodyPr>
          <a:lstStyle/>
          <a:p>
            <a:endParaRPr lang="en-AU" dirty="0">
              <a:cs typeface="Calibri"/>
            </a:endParaRPr>
          </a:p>
          <a:p>
            <a:endParaRPr lang="en-AU" dirty="0">
              <a:cs typeface="Calibri"/>
            </a:endParaRPr>
          </a:p>
          <a:p>
            <a:endParaRPr lang="en-AU" dirty="0">
              <a:cs typeface="Calibri"/>
            </a:endParaRPr>
          </a:p>
          <a:p>
            <a:endParaRPr lang="en-AU" dirty="0">
              <a:cs typeface="Calibri"/>
            </a:endParaRPr>
          </a:p>
          <a:p>
            <a:endParaRPr lang="en-AU" dirty="0">
              <a:cs typeface="Calibri"/>
            </a:endParaRPr>
          </a:p>
        </p:txBody>
      </p:sp>
      <p:pic>
        <p:nvPicPr>
          <p:cNvPr id="7" name="Picture 7" descr="Graphical user interface, text, application&#10;&#10;Description automatically generated">
            <a:extLst>
              <a:ext uri="{FF2B5EF4-FFF2-40B4-BE49-F238E27FC236}">
                <a16:creationId xmlns:a16="http://schemas.microsoft.com/office/drawing/2014/main" id="{4FAB3265-915B-40EB-A36A-24FAFAA2B620}"/>
              </a:ext>
            </a:extLst>
          </p:cNvPr>
          <p:cNvPicPr>
            <a:picLocks noChangeAspect="1"/>
          </p:cNvPicPr>
          <p:nvPr/>
        </p:nvPicPr>
        <p:blipFill>
          <a:blip r:embed="rId3"/>
          <a:stretch>
            <a:fillRect/>
          </a:stretch>
        </p:blipFill>
        <p:spPr>
          <a:xfrm>
            <a:off x="374552" y="1519092"/>
            <a:ext cx="11387137" cy="1888569"/>
          </a:xfrm>
          <a:prstGeom prst="rect">
            <a:avLst/>
          </a:prstGeom>
          <a:ln>
            <a:solidFill>
              <a:schemeClr val="tx1"/>
            </a:solidFill>
          </a:ln>
        </p:spPr>
      </p:pic>
      <p:sp>
        <p:nvSpPr>
          <p:cNvPr id="6" name="TextBox 5">
            <a:extLst>
              <a:ext uri="{FF2B5EF4-FFF2-40B4-BE49-F238E27FC236}">
                <a16:creationId xmlns:a16="http://schemas.microsoft.com/office/drawing/2014/main" id="{104382AA-9B07-4DA4-8E1B-63795372E3B2}"/>
              </a:ext>
            </a:extLst>
          </p:cNvPr>
          <p:cNvSpPr txBox="1"/>
          <p:nvPr/>
        </p:nvSpPr>
        <p:spPr>
          <a:xfrm>
            <a:off x="374552" y="3652156"/>
            <a:ext cx="1138713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NOTE: Fathers are usually NOT open to service. In December 2020, Integrated Programs were brought into CDIS, and a change occurred that meant clients can now be referred to and seen in both </a:t>
            </a:r>
            <a:r>
              <a:rPr lang="en-US" i="1" dirty="0"/>
              <a:t>Enhanced MCH </a:t>
            </a:r>
            <a:r>
              <a:rPr lang="en-US" dirty="0"/>
              <a:t>and </a:t>
            </a:r>
            <a:r>
              <a:rPr lang="en-US" i="1" dirty="0"/>
              <a:t>Sleep &amp; Settling – Outreach</a:t>
            </a:r>
            <a:r>
              <a:rPr lang="en-US" dirty="0"/>
              <a:t> Programs, whether they are opened or closed for service. Subsequently all client records should be checked and if closed, opened for service.</a:t>
            </a:r>
          </a:p>
          <a:p>
            <a:endParaRPr lang="en-US" dirty="0"/>
          </a:p>
          <a:p>
            <a:r>
              <a:rPr lang="en-US" dirty="0">
                <a:cs typeface="Calibri"/>
              </a:rPr>
              <a:t>Clients that are transferred in from another municipality may have been incorrectly closed for service or when migrated may be closed to service – best practice is that clients remain open for service.</a:t>
            </a:r>
          </a:p>
        </p:txBody>
      </p:sp>
    </p:spTree>
    <p:extLst>
      <p:ext uri="{BB962C8B-B14F-4D97-AF65-F5344CB8AC3E}">
        <p14:creationId xmlns:p14="http://schemas.microsoft.com/office/powerpoint/2010/main" val="1846628454"/>
      </p:ext>
    </p:extLst>
  </p:cSld>
  <p:clrMapOvr>
    <a:masterClrMapping/>
  </p:clrMapOvr>
  <mc:AlternateContent xmlns:mc="http://schemas.openxmlformats.org/markup-compatibility/2006" xmlns:p14="http://schemas.microsoft.com/office/powerpoint/2010/main">
    <mc:Choice Requires="p14">
      <p:transition spd="slow" p14:dur="2000" advTm="35073"/>
    </mc:Choice>
    <mc:Fallback xmlns="">
      <p:transition spd="slow" advTm="3507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35867-73FA-4C27-B479-968BB559EACB}"/>
              </a:ext>
            </a:extLst>
          </p:cNvPr>
          <p:cNvSpPr txBox="1">
            <a:spLocks noGrp="1"/>
          </p:cNvSpPr>
          <p:nvPr>
            <p:ph type="title"/>
          </p:nvPr>
        </p:nvSpPr>
        <p:spPr>
          <a:xfrm>
            <a:off x="1097280" y="286603"/>
            <a:ext cx="10058400" cy="1037331"/>
          </a:xfrm>
        </p:spPr>
        <p:txBody>
          <a:bodyPr>
            <a:normAutofit/>
          </a:bodyPr>
          <a:lstStyle/>
          <a:p>
            <a:pPr lvl="0"/>
            <a:r>
              <a:rPr lang="en-AU" b="1" dirty="0">
                <a:solidFill>
                  <a:schemeClr val="accent2">
                    <a:lumMod val="75000"/>
                  </a:schemeClr>
                </a:solidFill>
                <a:cs typeface="Calibri"/>
              </a:rPr>
              <a:t>Check that client is open to MCH service</a:t>
            </a:r>
          </a:p>
        </p:txBody>
      </p:sp>
      <p:sp>
        <p:nvSpPr>
          <p:cNvPr id="3" name="Content Placeholder 2">
            <a:extLst>
              <a:ext uri="{FF2B5EF4-FFF2-40B4-BE49-F238E27FC236}">
                <a16:creationId xmlns:a16="http://schemas.microsoft.com/office/drawing/2014/main" id="{BE0771AA-F36F-4B18-8528-F1943492CE4E}"/>
              </a:ext>
            </a:extLst>
          </p:cNvPr>
          <p:cNvSpPr txBox="1">
            <a:spLocks noGrp="1"/>
          </p:cNvSpPr>
          <p:nvPr>
            <p:ph idx="1"/>
          </p:nvPr>
        </p:nvSpPr>
        <p:spPr>
          <a:xfrm>
            <a:off x="581722" y="1451518"/>
            <a:ext cx="10972800" cy="4525959"/>
          </a:xfrm>
        </p:spPr>
        <p:txBody>
          <a:bodyPr/>
          <a:lstStyle/>
          <a:p>
            <a:pPr lvl="0"/>
            <a:endParaRPr lang="en-AU" dirty="0">
              <a:cs typeface="Calibri"/>
            </a:endParaRPr>
          </a:p>
          <a:p>
            <a:pPr lvl="0"/>
            <a:endParaRPr lang="en-AU" dirty="0">
              <a:cs typeface="Calibri"/>
            </a:endParaRPr>
          </a:p>
          <a:p>
            <a:pPr lvl="0"/>
            <a:endParaRPr lang="en-AU" dirty="0">
              <a:cs typeface="Calibri"/>
            </a:endParaRPr>
          </a:p>
          <a:p>
            <a:pPr lvl="0"/>
            <a:endParaRPr lang="en-AU" dirty="0">
              <a:cs typeface="Calibri"/>
            </a:endParaRPr>
          </a:p>
          <a:p>
            <a:pPr lvl="0"/>
            <a:endParaRPr lang="en-AU" dirty="0">
              <a:cs typeface="Calibri"/>
            </a:endParaRPr>
          </a:p>
        </p:txBody>
      </p:sp>
      <p:sp>
        <p:nvSpPr>
          <p:cNvPr id="5" name="TextBox 3">
            <a:extLst>
              <a:ext uri="{FF2B5EF4-FFF2-40B4-BE49-F238E27FC236}">
                <a16:creationId xmlns:a16="http://schemas.microsoft.com/office/drawing/2014/main" id="{1058C233-BE16-482A-AC9F-CE27B97F043B}"/>
              </a:ext>
            </a:extLst>
          </p:cNvPr>
          <p:cNvSpPr txBox="1"/>
          <p:nvPr/>
        </p:nvSpPr>
        <p:spPr>
          <a:xfrm>
            <a:off x="795335" y="1521616"/>
            <a:ext cx="6827047"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0" i="0" u="none" strike="noStrike" kern="1200" cap="none" spc="0" baseline="0">
              <a:solidFill>
                <a:srgbClr val="000000"/>
              </a:solidFill>
              <a:uFillTx/>
              <a:latin typeface="Calibri"/>
              <a:cs typeface="Calibri"/>
            </a:endParaRPr>
          </a:p>
        </p:txBody>
      </p:sp>
      <p:pic>
        <p:nvPicPr>
          <p:cNvPr id="6" name="Picture 6">
            <a:extLst>
              <a:ext uri="{FF2B5EF4-FFF2-40B4-BE49-F238E27FC236}">
                <a16:creationId xmlns:a16="http://schemas.microsoft.com/office/drawing/2014/main" id="{CD35CEA1-D733-4172-B5A3-DF2D9BF061E3}"/>
              </a:ext>
            </a:extLst>
          </p:cNvPr>
          <p:cNvPicPr>
            <a:picLocks noChangeAspect="1"/>
          </p:cNvPicPr>
          <p:nvPr/>
        </p:nvPicPr>
        <p:blipFill>
          <a:blip r:embed="rId3"/>
          <a:stretch>
            <a:fillRect/>
          </a:stretch>
        </p:blipFill>
        <p:spPr>
          <a:xfrm>
            <a:off x="1514237" y="1485753"/>
            <a:ext cx="9163522" cy="1797143"/>
          </a:xfrm>
          <a:prstGeom prst="rect">
            <a:avLst/>
          </a:prstGeom>
          <a:solidFill>
            <a:srgbClr val="FFFFFF"/>
          </a:solidFill>
          <a:ln w="12701" cap="flat">
            <a:solidFill>
              <a:srgbClr val="000000"/>
            </a:solidFill>
            <a:prstDash val="solid"/>
            <a:miter/>
          </a:ln>
        </p:spPr>
      </p:pic>
      <p:sp>
        <p:nvSpPr>
          <p:cNvPr id="7" name="Oval 7">
            <a:extLst>
              <a:ext uri="{FF2B5EF4-FFF2-40B4-BE49-F238E27FC236}">
                <a16:creationId xmlns:a16="http://schemas.microsoft.com/office/drawing/2014/main" id="{BC871FCA-5B51-449D-B2ED-B9B6F02333C9}"/>
              </a:ext>
            </a:extLst>
          </p:cNvPr>
          <p:cNvSpPr/>
          <p:nvPr/>
        </p:nvSpPr>
        <p:spPr>
          <a:xfrm>
            <a:off x="8016535" y="2315681"/>
            <a:ext cx="994300" cy="55041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FFFFFF"/>
              </a:solidFill>
              <a:uFillTx/>
              <a:latin typeface="Calibri"/>
            </a:endParaRPr>
          </a:p>
        </p:txBody>
      </p:sp>
      <p:sp>
        <p:nvSpPr>
          <p:cNvPr id="8" name="Oval 9">
            <a:extLst>
              <a:ext uri="{FF2B5EF4-FFF2-40B4-BE49-F238E27FC236}">
                <a16:creationId xmlns:a16="http://schemas.microsoft.com/office/drawing/2014/main" id="{D75F4B9A-BD53-4394-A297-EA34D1CF9550}"/>
              </a:ext>
            </a:extLst>
          </p:cNvPr>
          <p:cNvSpPr/>
          <p:nvPr/>
        </p:nvSpPr>
        <p:spPr>
          <a:xfrm>
            <a:off x="1991106" y="1814005"/>
            <a:ext cx="825620" cy="27520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FFFFFF"/>
              </a:solidFill>
              <a:uFillTx/>
              <a:latin typeface="Calibri"/>
            </a:endParaRPr>
          </a:p>
        </p:txBody>
      </p:sp>
      <p:cxnSp>
        <p:nvCxnSpPr>
          <p:cNvPr id="9" name="Straight Arrow Connector 11">
            <a:extLst>
              <a:ext uri="{FF2B5EF4-FFF2-40B4-BE49-F238E27FC236}">
                <a16:creationId xmlns:a16="http://schemas.microsoft.com/office/drawing/2014/main" id="{26CC08C6-B9E9-4ED0-B020-937B1CB6DE27}"/>
              </a:ext>
            </a:extLst>
          </p:cNvPr>
          <p:cNvCxnSpPr/>
          <p:nvPr/>
        </p:nvCxnSpPr>
        <p:spPr>
          <a:xfrm>
            <a:off x="902915" y="2873437"/>
            <a:ext cx="718901" cy="0"/>
          </a:xfrm>
          <a:prstGeom prst="straightConnector1">
            <a:avLst/>
          </a:prstGeom>
          <a:noFill/>
          <a:ln w="38103" cap="flat">
            <a:solidFill>
              <a:srgbClr val="FF0000"/>
            </a:solidFill>
            <a:prstDash val="solid"/>
            <a:miter/>
            <a:tailEnd type="arrow"/>
          </a:ln>
        </p:spPr>
      </p:cxnSp>
      <p:pic>
        <p:nvPicPr>
          <p:cNvPr id="10" name="Picture 12">
            <a:extLst>
              <a:ext uri="{FF2B5EF4-FFF2-40B4-BE49-F238E27FC236}">
                <a16:creationId xmlns:a16="http://schemas.microsoft.com/office/drawing/2014/main" id="{A5EFB9C8-54ED-4225-9307-3A11C5D78422}"/>
              </a:ext>
            </a:extLst>
          </p:cNvPr>
          <p:cNvPicPr>
            <a:picLocks noChangeAspect="1"/>
          </p:cNvPicPr>
          <p:nvPr/>
        </p:nvPicPr>
        <p:blipFill>
          <a:blip r:embed="rId4"/>
          <a:stretch>
            <a:fillRect/>
          </a:stretch>
        </p:blipFill>
        <p:spPr>
          <a:xfrm>
            <a:off x="2207123" y="3645173"/>
            <a:ext cx="7721998" cy="2400418"/>
          </a:xfrm>
          <a:prstGeom prst="rect">
            <a:avLst/>
          </a:prstGeom>
          <a:solidFill>
            <a:srgbClr val="FFFFFF"/>
          </a:solidFill>
          <a:ln w="12701" cap="flat">
            <a:solidFill>
              <a:srgbClr val="000000"/>
            </a:solidFill>
            <a:prstDash val="solid"/>
            <a:miter/>
          </a:ln>
        </p:spPr>
      </p:pic>
      <p:sp>
        <p:nvSpPr>
          <p:cNvPr id="11" name="Oval 13">
            <a:extLst>
              <a:ext uri="{FF2B5EF4-FFF2-40B4-BE49-F238E27FC236}">
                <a16:creationId xmlns:a16="http://schemas.microsoft.com/office/drawing/2014/main" id="{2A4F9CA6-DD1A-471B-B2EB-8A2D1A4D2318}"/>
              </a:ext>
            </a:extLst>
          </p:cNvPr>
          <p:cNvSpPr/>
          <p:nvPr/>
        </p:nvSpPr>
        <p:spPr>
          <a:xfrm>
            <a:off x="8724454" y="3894265"/>
            <a:ext cx="710004" cy="21855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1096030737"/>
      </p:ext>
    </p:extLst>
  </p:cSld>
  <p:clrMapOvr>
    <a:masterClrMapping/>
  </p:clrMapOvr>
  <mc:AlternateContent xmlns:mc="http://schemas.openxmlformats.org/markup-compatibility/2006" xmlns:p14="http://schemas.microsoft.com/office/powerpoint/2010/main">
    <mc:Choice Requires="p14">
      <p:transition spd="slow" p14:dur="2000" advTm="40397"/>
    </mc:Choice>
    <mc:Fallback xmlns="">
      <p:transition spd="slow" advTm="4039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20112-CFE0-4342-8BA8-2732B0F5EC89}"/>
              </a:ext>
            </a:extLst>
          </p:cNvPr>
          <p:cNvSpPr>
            <a:spLocks noGrp="1"/>
          </p:cNvSpPr>
          <p:nvPr>
            <p:ph type="title"/>
          </p:nvPr>
        </p:nvSpPr>
        <p:spPr>
          <a:xfrm>
            <a:off x="837671" y="657955"/>
            <a:ext cx="10515600" cy="906326"/>
          </a:xfrm>
        </p:spPr>
        <p:txBody>
          <a:bodyPr/>
          <a:lstStyle/>
          <a:p>
            <a:r>
              <a:rPr lang="en-AU" b="1" dirty="0">
                <a:solidFill>
                  <a:schemeClr val="accent2"/>
                </a:solidFill>
                <a:latin typeface="+mn-lt"/>
              </a:rPr>
              <a:t>How to filter data in excel</a:t>
            </a:r>
          </a:p>
        </p:txBody>
      </p:sp>
      <p:pic>
        <p:nvPicPr>
          <p:cNvPr id="7" name="Picture 6"/>
          <p:cNvPicPr>
            <a:picLocks noChangeAspect="1"/>
          </p:cNvPicPr>
          <p:nvPr/>
        </p:nvPicPr>
        <p:blipFill>
          <a:blip r:embed="rId3"/>
          <a:stretch>
            <a:fillRect/>
          </a:stretch>
        </p:blipFill>
        <p:spPr>
          <a:xfrm>
            <a:off x="751729" y="2123893"/>
            <a:ext cx="10688542" cy="2610214"/>
          </a:xfrm>
          <a:prstGeom prst="rect">
            <a:avLst/>
          </a:prstGeom>
        </p:spPr>
      </p:pic>
      <p:sp>
        <p:nvSpPr>
          <p:cNvPr id="8" name="Rectangle 7"/>
          <p:cNvSpPr/>
          <p:nvPr/>
        </p:nvSpPr>
        <p:spPr>
          <a:xfrm>
            <a:off x="9739901" y="1964086"/>
            <a:ext cx="1700370" cy="29675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5505236" y="1910994"/>
            <a:ext cx="544530" cy="30206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6523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Child Development Information System (CDIS)</a:t>
            </a:r>
          </a:p>
        </p:txBody>
      </p:sp>
      <p:sp>
        <p:nvSpPr>
          <p:cNvPr id="4" name="Text Placeholder 3"/>
          <p:cNvSpPr>
            <a:spLocks noGrp="1"/>
          </p:cNvSpPr>
          <p:nvPr>
            <p:ph type="body" sz="half" idx="2"/>
          </p:nvPr>
        </p:nvSpPr>
        <p:spPr/>
        <p:txBody>
          <a:bodyPr/>
          <a:lstStyle/>
          <a:p>
            <a:r>
              <a:rPr lang="en-AU" dirty="0"/>
              <a:t>CDIS Users Group  (Admin) </a:t>
            </a:r>
          </a:p>
          <a:p>
            <a:r>
              <a:rPr lang="en-AU" dirty="0"/>
              <a:t>Tuesday 26</a:t>
            </a:r>
            <a:r>
              <a:rPr lang="en-AU" baseline="30000" dirty="0"/>
              <a:t>th</a:t>
            </a:r>
            <a:r>
              <a:rPr lang="en-AU" dirty="0"/>
              <a:t> July 11:00 am – 12:00 pm</a:t>
            </a:r>
          </a:p>
        </p:txBody>
      </p:sp>
    </p:spTree>
    <p:extLst>
      <p:ext uri="{BB962C8B-B14F-4D97-AF65-F5344CB8AC3E}">
        <p14:creationId xmlns:p14="http://schemas.microsoft.com/office/powerpoint/2010/main" val="89532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82" y="454701"/>
            <a:ext cx="10058400" cy="741073"/>
          </a:xfrm>
        </p:spPr>
        <p:txBody>
          <a:bodyPr/>
          <a:lstStyle/>
          <a:p>
            <a:r>
              <a:rPr lang="en-AU" b="1" dirty="0">
                <a:solidFill>
                  <a:schemeClr val="accent2">
                    <a:lumMod val="75000"/>
                  </a:schemeClr>
                </a:solidFill>
                <a:latin typeface="+mn-lt"/>
                <a:cs typeface="Calibri"/>
              </a:rPr>
              <a:t>Relationships</a:t>
            </a:r>
            <a:endParaRPr lang="en-AU" b="1" dirty="0">
              <a:solidFill>
                <a:schemeClr val="accent2">
                  <a:lumMod val="75000"/>
                </a:schemeClr>
              </a:solidFill>
              <a:latin typeface="+mn-lt"/>
            </a:endParaRPr>
          </a:p>
        </p:txBody>
      </p:sp>
      <p:pic>
        <p:nvPicPr>
          <p:cNvPr id="8" name="Picture 8" descr="Graphical user interface, text, application, email&#10;&#10;Description automatically generated">
            <a:extLst>
              <a:ext uri="{FF2B5EF4-FFF2-40B4-BE49-F238E27FC236}">
                <a16:creationId xmlns:a16="http://schemas.microsoft.com/office/drawing/2014/main" id="{2A1D84AD-EAE7-4125-A929-9A39CB957B8A}"/>
              </a:ext>
            </a:extLst>
          </p:cNvPr>
          <p:cNvPicPr>
            <a:picLocks noGrp="1" noChangeAspect="1"/>
          </p:cNvPicPr>
          <p:nvPr>
            <p:ph idx="1"/>
          </p:nvPr>
        </p:nvPicPr>
        <p:blipFill>
          <a:blip r:embed="rId2"/>
          <a:stretch>
            <a:fillRect/>
          </a:stretch>
        </p:blipFill>
        <p:spPr>
          <a:xfrm>
            <a:off x="609600" y="1450785"/>
            <a:ext cx="10972800" cy="4378747"/>
          </a:xfrm>
          <a:ln>
            <a:solidFill>
              <a:schemeClr val="tx1"/>
            </a:solidFill>
          </a:ln>
        </p:spPr>
      </p:pic>
      <p:sp>
        <p:nvSpPr>
          <p:cNvPr id="3" name="Scroll: Vertical 2">
            <a:extLst>
              <a:ext uri="{FF2B5EF4-FFF2-40B4-BE49-F238E27FC236}">
                <a16:creationId xmlns:a16="http://schemas.microsoft.com/office/drawing/2014/main" id="{72383531-C4CD-4E69-93DC-838978468CD8}"/>
              </a:ext>
            </a:extLst>
          </p:cNvPr>
          <p:cNvSpPr/>
          <p:nvPr/>
        </p:nvSpPr>
        <p:spPr>
          <a:xfrm>
            <a:off x="8999070" y="2829623"/>
            <a:ext cx="2056026" cy="2248829"/>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a typeface="+mn-lt"/>
                <a:cs typeface="+mn-lt"/>
              </a:rPr>
              <a:t>Tip: </a:t>
            </a:r>
            <a:endParaRPr lang="en-US" dirty="0"/>
          </a:p>
          <a:p>
            <a:pPr algn="ctr"/>
            <a:r>
              <a:rPr lang="en-US" dirty="0">
                <a:ea typeface="+mn-lt"/>
                <a:cs typeface="+mn-lt"/>
              </a:rPr>
              <a:t>create </a:t>
            </a:r>
            <a:endParaRPr lang="en-US" dirty="0"/>
          </a:p>
          <a:p>
            <a:pPr algn="ctr"/>
            <a:r>
              <a:rPr lang="en-US" dirty="0">
                <a:ea typeface="+mn-lt"/>
                <a:cs typeface="+mn-lt"/>
              </a:rPr>
              <a:t>relationship from child screen</a:t>
            </a:r>
            <a:endParaRPr lang="en-US" dirty="0">
              <a:cs typeface="Calibri"/>
            </a:endParaRPr>
          </a:p>
        </p:txBody>
      </p:sp>
    </p:spTree>
    <p:extLst>
      <p:ext uri="{BB962C8B-B14F-4D97-AF65-F5344CB8AC3E}">
        <p14:creationId xmlns:p14="http://schemas.microsoft.com/office/powerpoint/2010/main" val="3058219528"/>
      </p:ext>
    </p:extLst>
  </p:cSld>
  <p:clrMapOvr>
    <a:masterClrMapping/>
  </p:clrMapOvr>
  <mc:AlternateContent xmlns:mc="http://schemas.openxmlformats.org/markup-compatibility/2006" xmlns:p14="http://schemas.microsoft.com/office/powerpoint/2010/main">
    <mc:Choice Requires="p14">
      <p:transition spd="slow" p14:dur="2000" advTm="16191"/>
    </mc:Choice>
    <mc:Fallback xmlns="">
      <p:transition spd="slow" advTm="1619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649" y="621437"/>
            <a:ext cx="10972800" cy="866095"/>
          </a:xfrm>
        </p:spPr>
        <p:txBody>
          <a:bodyPr/>
          <a:lstStyle/>
          <a:p>
            <a:r>
              <a:rPr lang="en-AU" b="1" dirty="0">
                <a:solidFill>
                  <a:schemeClr val="accent2">
                    <a:lumMod val="75000"/>
                  </a:schemeClr>
                </a:solidFill>
                <a:latin typeface="+mn-lt"/>
                <a:cs typeface="Calibri"/>
              </a:rPr>
              <a:t>Check Relationships</a:t>
            </a:r>
            <a:endParaRPr lang="en-AU" b="1" dirty="0">
              <a:solidFill>
                <a:schemeClr val="accent2">
                  <a:lumMod val="75000"/>
                </a:schemeClr>
              </a:solidFill>
              <a:latin typeface="+mn-lt"/>
            </a:endParaRPr>
          </a:p>
        </p:txBody>
      </p:sp>
      <p:sp>
        <p:nvSpPr>
          <p:cNvPr id="10" name="Rectangle 9">
            <a:extLst>
              <a:ext uri="{FF2B5EF4-FFF2-40B4-BE49-F238E27FC236}">
                <a16:creationId xmlns:a16="http://schemas.microsoft.com/office/drawing/2014/main" id="{1B99F692-D9B1-468F-845A-70A69D56180A}"/>
              </a:ext>
            </a:extLst>
          </p:cNvPr>
          <p:cNvSpPr/>
          <p:nvPr/>
        </p:nvSpPr>
        <p:spPr>
          <a:xfrm>
            <a:off x="606649" y="2087160"/>
            <a:ext cx="1421223" cy="369332"/>
          </a:xfrm>
          <a:prstGeom prst="rect">
            <a:avLst/>
          </a:prstGeom>
        </p:spPr>
        <p:txBody>
          <a:bodyPr wrap="none">
            <a:spAutoFit/>
          </a:bodyPr>
          <a:lstStyle/>
          <a:p>
            <a:r>
              <a:rPr lang="en-US" b="1" dirty="0">
                <a:cs typeface="Calibri"/>
              </a:rPr>
              <a:t>Child Screen:</a:t>
            </a:r>
            <a:endParaRPr lang="en-AU" b="1" dirty="0"/>
          </a:p>
        </p:txBody>
      </p:sp>
      <p:pic>
        <p:nvPicPr>
          <p:cNvPr id="13" name="Picture 12">
            <a:extLst>
              <a:ext uri="{FF2B5EF4-FFF2-40B4-BE49-F238E27FC236}">
                <a16:creationId xmlns:a16="http://schemas.microsoft.com/office/drawing/2014/main" id="{CD33EEA1-1CA8-44AC-8787-94CAD27313D5}"/>
              </a:ext>
            </a:extLst>
          </p:cNvPr>
          <p:cNvPicPr>
            <a:picLocks noChangeAspect="1"/>
          </p:cNvPicPr>
          <p:nvPr/>
        </p:nvPicPr>
        <p:blipFill>
          <a:blip r:embed="rId3"/>
          <a:stretch>
            <a:fillRect/>
          </a:stretch>
        </p:blipFill>
        <p:spPr>
          <a:xfrm>
            <a:off x="583919" y="2684604"/>
            <a:ext cx="7966560" cy="1341355"/>
          </a:xfrm>
          <a:prstGeom prst="rect">
            <a:avLst/>
          </a:prstGeom>
        </p:spPr>
      </p:pic>
      <p:pic>
        <p:nvPicPr>
          <p:cNvPr id="17" name="Picture 16">
            <a:extLst>
              <a:ext uri="{FF2B5EF4-FFF2-40B4-BE49-F238E27FC236}">
                <a16:creationId xmlns:a16="http://schemas.microsoft.com/office/drawing/2014/main" id="{7132F542-212D-4B42-AB5B-3734F11C38CF}"/>
              </a:ext>
            </a:extLst>
          </p:cNvPr>
          <p:cNvPicPr>
            <a:picLocks noChangeAspect="1"/>
          </p:cNvPicPr>
          <p:nvPr/>
        </p:nvPicPr>
        <p:blipFill>
          <a:blip r:embed="rId4"/>
          <a:stretch>
            <a:fillRect/>
          </a:stretch>
        </p:blipFill>
        <p:spPr>
          <a:xfrm>
            <a:off x="564867" y="2445080"/>
            <a:ext cx="3515216" cy="238158"/>
          </a:xfrm>
          <a:prstGeom prst="rect">
            <a:avLst/>
          </a:prstGeom>
        </p:spPr>
      </p:pic>
      <p:sp>
        <p:nvSpPr>
          <p:cNvPr id="27" name="Speech Bubble: Oval 26">
            <a:extLst>
              <a:ext uri="{FF2B5EF4-FFF2-40B4-BE49-F238E27FC236}">
                <a16:creationId xmlns:a16="http://schemas.microsoft.com/office/drawing/2014/main" id="{E0C2FF50-EEDF-426A-B3CB-25622E2B78D3}"/>
              </a:ext>
            </a:extLst>
          </p:cNvPr>
          <p:cNvSpPr/>
          <p:nvPr/>
        </p:nvSpPr>
        <p:spPr>
          <a:xfrm>
            <a:off x="8689927" y="5159220"/>
            <a:ext cx="3286173" cy="583200"/>
          </a:xfrm>
          <a:prstGeom prst="wedgeEllipseCallout">
            <a:avLst>
              <a:gd name="adj1" fmla="val -52599"/>
              <a:gd name="adj2" fmla="val 276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Ensure that the PCG status is correct</a:t>
            </a:r>
            <a:endParaRPr lang="en-AU" sz="1400" dirty="0"/>
          </a:p>
        </p:txBody>
      </p:sp>
      <p:sp>
        <p:nvSpPr>
          <p:cNvPr id="22" name="Speech Bubble: Oval 21">
            <a:extLst>
              <a:ext uri="{FF2B5EF4-FFF2-40B4-BE49-F238E27FC236}">
                <a16:creationId xmlns:a16="http://schemas.microsoft.com/office/drawing/2014/main" id="{778951CC-82A7-42B5-BBAD-8CFAF5EB9EF3}"/>
              </a:ext>
            </a:extLst>
          </p:cNvPr>
          <p:cNvSpPr/>
          <p:nvPr/>
        </p:nvSpPr>
        <p:spPr>
          <a:xfrm>
            <a:off x="5244106" y="1560176"/>
            <a:ext cx="4160244" cy="946718"/>
          </a:xfrm>
          <a:prstGeom prst="wedgeEllipseCallout">
            <a:avLst>
              <a:gd name="adj1" fmla="val -22452"/>
              <a:gd name="adj2" fmla="val 1233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Ensure that PCG relationships are correct &amp; contactable in Childs history</a:t>
            </a:r>
            <a:endParaRPr lang="en-AU" sz="1400" dirty="0"/>
          </a:p>
        </p:txBody>
      </p:sp>
      <p:pic>
        <p:nvPicPr>
          <p:cNvPr id="11" name="Picture 10">
            <a:extLst>
              <a:ext uri="{FF2B5EF4-FFF2-40B4-BE49-F238E27FC236}">
                <a16:creationId xmlns:a16="http://schemas.microsoft.com/office/drawing/2014/main" id="{98E75DFE-7F03-476B-BC30-46671673C027}"/>
              </a:ext>
            </a:extLst>
          </p:cNvPr>
          <p:cNvPicPr>
            <a:picLocks noChangeAspect="1"/>
          </p:cNvPicPr>
          <p:nvPr/>
        </p:nvPicPr>
        <p:blipFill rotWithShape="1">
          <a:blip r:embed="rId5"/>
          <a:srcRect b="2029"/>
          <a:stretch/>
        </p:blipFill>
        <p:spPr>
          <a:xfrm>
            <a:off x="448556" y="4178735"/>
            <a:ext cx="7827348" cy="1874523"/>
          </a:xfrm>
          <a:prstGeom prst="rect">
            <a:avLst/>
          </a:prstGeom>
        </p:spPr>
      </p:pic>
    </p:spTree>
    <p:extLst>
      <p:ext uri="{BB962C8B-B14F-4D97-AF65-F5344CB8AC3E}">
        <p14:creationId xmlns:p14="http://schemas.microsoft.com/office/powerpoint/2010/main" val="3720759569"/>
      </p:ext>
    </p:extLst>
  </p:cSld>
  <p:clrMapOvr>
    <a:masterClrMapping/>
  </p:clrMapOvr>
  <mc:AlternateContent xmlns:mc="http://schemas.openxmlformats.org/markup-compatibility/2006" xmlns:p14="http://schemas.microsoft.com/office/powerpoint/2010/main">
    <mc:Choice Requires="p14">
      <p:transition spd="slow" p14:dur="2000" advTm="64321"/>
    </mc:Choice>
    <mc:Fallback xmlns="">
      <p:transition spd="slow" advTm="6432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319" y="540976"/>
            <a:ext cx="10058400" cy="915766"/>
          </a:xfrm>
        </p:spPr>
        <p:txBody>
          <a:bodyPr>
            <a:normAutofit/>
          </a:bodyPr>
          <a:lstStyle/>
          <a:p>
            <a:r>
              <a:rPr lang="en-AU" b="1" dirty="0">
                <a:solidFill>
                  <a:schemeClr val="accent2">
                    <a:lumMod val="75000"/>
                  </a:schemeClr>
                </a:solidFill>
                <a:latin typeface="+mn-lt"/>
                <a:cs typeface="Calibri"/>
              </a:rPr>
              <a:t>Check Information Sharing permissions</a:t>
            </a:r>
            <a:endParaRPr lang="en-AU" b="1" dirty="0">
              <a:solidFill>
                <a:schemeClr val="accent2">
                  <a:lumMod val="75000"/>
                </a:schemeClr>
              </a:solidFill>
              <a:latin typeface="+mn-lt"/>
            </a:endParaRPr>
          </a:p>
        </p:txBody>
      </p:sp>
      <p:sp>
        <p:nvSpPr>
          <p:cNvPr id="4" name="Rectangle 3">
            <a:extLst>
              <a:ext uri="{FF2B5EF4-FFF2-40B4-BE49-F238E27FC236}">
                <a16:creationId xmlns:a16="http://schemas.microsoft.com/office/drawing/2014/main" id="{172364DB-6B23-453F-9F06-A02F0B5A4814}"/>
              </a:ext>
            </a:extLst>
          </p:cNvPr>
          <p:cNvSpPr/>
          <p:nvPr/>
        </p:nvSpPr>
        <p:spPr>
          <a:xfrm>
            <a:off x="504094" y="1522376"/>
            <a:ext cx="10502032" cy="707886"/>
          </a:xfrm>
          <a:prstGeom prst="rect">
            <a:avLst/>
          </a:prstGeom>
        </p:spPr>
        <p:txBody>
          <a:bodyPr wrap="square">
            <a:spAutoFit/>
          </a:bodyPr>
          <a:lstStyle/>
          <a:p>
            <a:r>
              <a:rPr lang="en-US" sz="2000" dirty="0">
                <a:cs typeface="Calibri"/>
              </a:rPr>
              <a:t>The information sharing permissions is always done from the view of the client whose record you are in. You cannot share information with any relationships that are highlighted red.</a:t>
            </a:r>
          </a:p>
        </p:txBody>
      </p:sp>
      <p:sp>
        <p:nvSpPr>
          <p:cNvPr id="10" name="Rectangle 9">
            <a:extLst>
              <a:ext uri="{FF2B5EF4-FFF2-40B4-BE49-F238E27FC236}">
                <a16:creationId xmlns:a16="http://schemas.microsoft.com/office/drawing/2014/main" id="{1B99F692-D9B1-468F-845A-70A69D56180A}"/>
              </a:ext>
            </a:extLst>
          </p:cNvPr>
          <p:cNvSpPr/>
          <p:nvPr/>
        </p:nvSpPr>
        <p:spPr>
          <a:xfrm>
            <a:off x="504094" y="2451288"/>
            <a:ext cx="1421223" cy="369332"/>
          </a:xfrm>
          <a:prstGeom prst="rect">
            <a:avLst/>
          </a:prstGeom>
        </p:spPr>
        <p:txBody>
          <a:bodyPr wrap="none">
            <a:spAutoFit/>
          </a:bodyPr>
          <a:lstStyle/>
          <a:p>
            <a:r>
              <a:rPr lang="en-US" b="1" dirty="0">
                <a:cs typeface="Calibri"/>
              </a:rPr>
              <a:t>Child Screen:</a:t>
            </a:r>
            <a:endParaRPr lang="en-AU" b="1" dirty="0"/>
          </a:p>
        </p:txBody>
      </p:sp>
      <p:sp>
        <p:nvSpPr>
          <p:cNvPr id="18" name="Speech Bubble: Oval 17">
            <a:extLst>
              <a:ext uri="{FF2B5EF4-FFF2-40B4-BE49-F238E27FC236}">
                <a16:creationId xmlns:a16="http://schemas.microsoft.com/office/drawing/2014/main" id="{417D92E5-8F5C-40F4-940E-D6BCA3904CD3}"/>
              </a:ext>
            </a:extLst>
          </p:cNvPr>
          <p:cNvSpPr/>
          <p:nvPr/>
        </p:nvSpPr>
        <p:spPr>
          <a:xfrm>
            <a:off x="7759234" y="4055244"/>
            <a:ext cx="4065822" cy="946718"/>
          </a:xfrm>
          <a:prstGeom prst="wedgeEllipseCallout">
            <a:avLst>
              <a:gd name="adj1" fmla="val -65798"/>
              <a:gd name="adj2" fmla="val 8769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You cannot share information about MOTHER with SON, DAUGHTER or FATHER</a:t>
            </a:r>
          </a:p>
        </p:txBody>
      </p:sp>
      <p:sp>
        <p:nvSpPr>
          <p:cNvPr id="13" name="Star: 16 Points 12">
            <a:extLst>
              <a:ext uri="{FF2B5EF4-FFF2-40B4-BE49-F238E27FC236}">
                <a16:creationId xmlns:a16="http://schemas.microsoft.com/office/drawing/2014/main" id="{44E5D072-F55C-429E-B685-CC359B4A871D}"/>
              </a:ext>
            </a:extLst>
          </p:cNvPr>
          <p:cNvSpPr/>
          <p:nvPr/>
        </p:nvSpPr>
        <p:spPr>
          <a:xfrm>
            <a:off x="7687194" y="5117129"/>
            <a:ext cx="3484389" cy="1142999"/>
          </a:xfrm>
          <a:prstGeom prst="star16">
            <a:avLst>
              <a:gd name="adj" fmla="val 4184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a:solidFill>
                <a:schemeClr val="tx1"/>
              </a:solidFill>
            </a:endParaRPr>
          </a:p>
          <a:p>
            <a:pPr algn="ctr"/>
            <a:r>
              <a:rPr lang="en-US" sz="1300" b="1" dirty="0">
                <a:solidFill>
                  <a:schemeClr val="tx1"/>
                </a:solidFill>
              </a:rPr>
              <a:t>Take particular note if there is no Information Sharing with the secondary carer / partner</a:t>
            </a:r>
            <a:endParaRPr lang="en-AU" sz="1300" b="1" dirty="0">
              <a:solidFill>
                <a:schemeClr val="tx1"/>
              </a:solidFill>
            </a:endParaRPr>
          </a:p>
          <a:p>
            <a:pPr algn="ctr"/>
            <a:endParaRPr lang="en-AU" sz="1300" dirty="0"/>
          </a:p>
        </p:txBody>
      </p:sp>
      <p:sp>
        <p:nvSpPr>
          <p:cNvPr id="22" name="Speech Bubble: Oval 21">
            <a:extLst>
              <a:ext uri="{FF2B5EF4-FFF2-40B4-BE49-F238E27FC236}">
                <a16:creationId xmlns:a16="http://schemas.microsoft.com/office/drawing/2014/main" id="{778951CC-82A7-42B5-BBAD-8CFAF5EB9EF3}"/>
              </a:ext>
            </a:extLst>
          </p:cNvPr>
          <p:cNvSpPr/>
          <p:nvPr/>
        </p:nvSpPr>
        <p:spPr>
          <a:xfrm>
            <a:off x="7687194" y="2619798"/>
            <a:ext cx="4065822" cy="946718"/>
          </a:xfrm>
          <a:prstGeom prst="wedgeEllipseCallout">
            <a:avLst>
              <a:gd name="adj1" fmla="val -66777"/>
              <a:gd name="adj2" fmla="val 6775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You cannot share information about SON with DAUGHTER</a:t>
            </a:r>
          </a:p>
          <a:p>
            <a:pPr algn="ctr"/>
            <a:r>
              <a:rPr lang="en-US" sz="1400" b="1" dirty="0">
                <a:solidFill>
                  <a:schemeClr val="tx1"/>
                </a:solidFill>
              </a:rPr>
              <a:t>(his sister)</a:t>
            </a:r>
            <a:endParaRPr lang="en-AU" sz="1400" b="1" dirty="0">
              <a:solidFill>
                <a:schemeClr val="tx1"/>
              </a:solidFill>
            </a:endParaRPr>
          </a:p>
        </p:txBody>
      </p:sp>
      <p:grpSp>
        <p:nvGrpSpPr>
          <p:cNvPr id="21" name="Group 20">
            <a:extLst>
              <a:ext uri="{FF2B5EF4-FFF2-40B4-BE49-F238E27FC236}">
                <a16:creationId xmlns:a16="http://schemas.microsoft.com/office/drawing/2014/main" id="{3FE67CAA-6206-4E84-AB8C-78DD70822937}"/>
              </a:ext>
            </a:extLst>
          </p:cNvPr>
          <p:cNvGrpSpPr/>
          <p:nvPr/>
        </p:nvGrpSpPr>
        <p:grpSpPr>
          <a:xfrm>
            <a:off x="518648" y="2957045"/>
            <a:ext cx="6525536" cy="1228213"/>
            <a:chOff x="475515" y="2555376"/>
            <a:chExt cx="6525536" cy="1228213"/>
          </a:xfrm>
        </p:grpSpPr>
        <p:pic>
          <p:nvPicPr>
            <p:cNvPr id="20" name="Picture 19">
              <a:extLst>
                <a:ext uri="{FF2B5EF4-FFF2-40B4-BE49-F238E27FC236}">
                  <a16:creationId xmlns:a16="http://schemas.microsoft.com/office/drawing/2014/main" id="{749AD528-5EBA-4EA5-9AF5-EAD4C9737D64}"/>
                </a:ext>
              </a:extLst>
            </p:cNvPr>
            <p:cNvPicPr>
              <a:picLocks noChangeAspect="1"/>
            </p:cNvPicPr>
            <p:nvPr/>
          </p:nvPicPr>
          <p:blipFill>
            <a:blip r:embed="rId3"/>
            <a:stretch>
              <a:fillRect/>
            </a:stretch>
          </p:blipFill>
          <p:spPr>
            <a:xfrm>
              <a:off x="475515" y="2792851"/>
              <a:ext cx="6525536" cy="990738"/>
            </a:xfrm>
            <a:prstGeom prst="rect">
              <a:avLst/>
            </a:prstGeom>
          </p:spPr>
        </p:pic>
        <p:pic>
          <p:nvPicPr>
            <p:cNvPr id="23" name="Picture 22">
              <a:extLst>
                <a:ext uri="{FF2B5EF4-FFF2-40B4-BE49-F238E27FC236}">
                  <a16:creationId xmlns:a16="http://schemas.microsoft.com/office/drawing/2014/main" id="{08E9B02A-3C7F-45E6-9589-80351186FA50}"/>
                </a:ext>
              </a:extLst>
            </p:cNvPr>
            <p:cNvPicPr>
              <a:picLocks noChangeAspect="1"/>
            </p:cNvPicPr>
            <p:nvPr/>
          </p:nvPicPr>
          <p:blipFill>
            <a:blip r:embed="rId4"/>
            <a:stretch>
              <a:fillRect/>
            </a:stretch>
          </p:blipFill>
          <p:spPr>
            <a:xfrm>
              <a:off x="475515" y="2555376"/>
              <a:ext cx="3515216" cy="238158"/>
            </a:xfrm>
            <a:prstGeom prst="rect">
              <a:avLst/>
            </a:prstGeom>
          </p:spPr>
        </p:pic>
      </p:grpSp>
      <p:pic>
        <p:nvPicPr>
          <p:cNvPr id="15" name="Picture 14">
            <a:extLst>
              <a:ext uri="{FF2B5EF4-FFF2-40B4-BE49-F238E27FC236}">
                <a16:creationId xmlns:a16="http://schemas.microsoft.com/office/drawing/2014/main" id="{828C2A39-A473-4BBC-8F77-2918E755B777}"/>
              </a:ext>
            </a:extLst>
          </p:cNvPr>
          <p:cNvPicPr>
            <a:picLocks noChangeAspect="1"/>
          </p:cNvPicPr>
          <p:nvPr/>
        </p:nvPicPr>
        <p:blipFill>
          <a:blip r:embed="rId5"/>
          <a:stretch>
            <a:fillRect/>
          </a:stretch>
        </p:blipFill>
        <p:spPr>
          <a:xfrm>
            <a:off x="423854" y="4321684"/>
            <a:ext cx="6715125" cy="1724025"/>
          </a:xfrm>
          <a:prstGeom prst="rect">
            <a:avLst/>
          </a:prstGeom>
        </p:spPr>
      </p:pic>
    </p:spTree>
    <p:extLst>
      <p:ext uri="{BB962C8B-B14F-4D97-AF65-F5344CB8AC3E}">
        <p14:creationId xmlns:p14="http://schemas.microsoft.com/office/powerpoint/2010/main" val="3944891427"/>
      </p:ext>
    </p:extLst>
  </p:cSld>
  <p:clrMapOvr>
    <a:masterClrMapping/>
  </p:clrMapOvr>
  <mc:AlternateContent xmlns:mc="http://schemas.openxmlformats.org/markup-compatibility/2006" xmlns:p14="http://schemas.microsoft.com/office/powerpoint/2010/main">
    <mc:Choice Requires="p14">
      <p:transition spd="slow" p14:dur="2000" advTm="57570"/>
    </mc:Choice>
    <mc:Fallback xmlns="">
      <p:transition spd="slow" advTm="5757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689" y="298002"/>
            <a:ext cx="10058400" cy="982639"/>
          </a:xfrm>
        </p:spPr>
        <p:txBody>
          <a:bodyPr/>
          <a:lstStyle/>
          <a:p>
            <a:r>
              <a:rPr lang="en-AU" b="1" dirty="0">
                <a:solidFill>
                  <a:schemeClr val="accent2">
                    <a:lumMod val="75000"/>
                  </a:schemeClr>
                </a:solidFill>
                <a:latin typeface="+mn-lt"/>
                <a:cs typeface="Calibri"/>
              </a:rPr>
              <a:t>Child Record</a:t>
            </a:r>
            <a:endParaRPr lang="en-AU" b="1" dirty="0">
              <a:solidFill>
                <a:schemeClr val="accent2">
                  <a:lumMod val="75000"/>
                </a:schemeClr>
              </a:solidFill>
              <a:latin typeface="+mn-lt"/>
            </a:endParaRPr>
          </a:p>
        </p:txBody>
      </p:sp>
      <p:sp>
        <p:nvSpPr>
          <p:cNvPr id="7" name="Content Placeholder 6">
            <a:extLst>
              <a:ext uri="{FF2B5EF4-FFF2-40B4-BE49-F238E27FC236}">
                <a16:creationId xmlns:a16="http://schemas.microsoft.com/office/drawing/2014/main" id="{1AA40A71-C422-4ABA-91B2-C5535400D974}"/>
              </a:ext>
            </a:extLst>
          </p:cNvPr>
          <p:cNvSpPr>
            <a:spLocks noGrp="1"/>
          </p:cNvSpPr>
          <p:nvPr>
            <p:ph idx="1"/>
          </p:nvPr>
        </p:nvSpPr>
        <p:spPr>
          <a:xfrm>
            <a:off x="888453" y="1427333"/>
            <a:ext cx="10366872" cy="4349301"/>
          </a:xfrm>
        </p:spPr>
        <p:txBody>
          <a:bodyPr vert="horz" lIns="91440" tIns="45720" rIns="91440" bIns="45720" rtlCol="0" anchor="t">
            <a:normAutofit fontScale="92500" lnSpcReduction="10000"/>
          </a:bodyPr>
          <a:lstStyle/>
          <a:p>
            <a:r>
              <a:rPr lang="en-US" sz="2600" dirty="0">
                <a:ea typeface="+mn-lt"/>
                <a:cs typeface="+mn-lt"/>
              </a:rPr>
              <a:t>Clients should have 2 separate records; one for when they are a child &amp; another for when they are an adult/caregiver </a:t>
            </a:r>
          </a:p>
          <a:p>
            <a:r>
              <a:rPr lang="en-US" sz="2600" dirty="0">
                <a:ea typeface="+mn-lt"/>
                <a:cs typeface="+mn-lt"/>
              </a:rPr>
              <a:t>*Hint: if the record is closed it may be an old child record; if the CDIS number begins with a 1/2 then it may be an old child record </a:t>
            </a:r>
            <a:endParaRPr lang="en-US" sz="2600" dirty="0"/>
          </a:p>
          <a:p>
            <a:r>
              <a:rPr lang="en-US" sz="2600" dirty="0">
                <a:ea typeface="+mn-lt"/>
                <a:cs typeface="+mn-lt"/>
              </a:rPr>
              <a:t>Consequently, an old child record should not be utilised upon that client becoming a caregiver (i.e., parent)</a:t>
            </a:r>
          </a:p>
          <a:p>
            <a:r>
              <a:rPr lang="en-US" sz="2600" dirty="0">
                <a:ea typeface="+mn-lt"/>
                <a:cs typeface="+mn-lt"/>
              </a:rPr>
              <a:t>Add a note to edit field “Date DO NOT USE CHILDHOOD RECORD Staff Member initials”</a:t>
            </a:r>
            <a:endParaRPr lang="en-US" sz="2600" dirty="0"/>
          </a:p>
          <a:p>
            <a:r>
              <a:rPr lang="en-US" sz="2600" dirty="0">
                <a:ea typeface="+mn-lt"/>
                <a:cs typeface="+mn-lt"/>
              </a:rPr>
              <a:t>An adult’s relationships should be kept current in CDIS, and old relationships that are no longer relevant/active, should be disconnected </a:t>
            </a:r>
            <a:r>
              <a:rPr lang="en-US" sz="2600" dirty="0" err="1">
                <a:ea typeface="+mn-lt"/>
                <a:cs typeface="+mn-lt"/>
              </a:rPr>
              <a:t>eg</a:t>
            </a:r>
            <a:r>
              <a:rPr lang="en-US" sz="2600">
                <a:ea typeface="+mn-lt"/>
                <a:cs typeface="+mn-lt"/>
              </a:rPr>
              <a:t> Grandparent relationships</a:t>
            </a:r>
            <a:endParaRPr lang="en-US" dirty="0">
              <a:ea typeface="+mn-lt"/>
              <a:cs typeface="+mn-lt"/>
            </a:endParaRPr>
          </a:p>
          <a:p>
            <a:pPr lvl="1"/>
            <a:endParaRPr lang="en-US" dirty="0">
              <a:ea typeface="+mn-lt"/>
              <a:cs typeface="+mn-lt"/>
            </a:endParaRPr>
          </a:p>
          <a:p>
            <a:pPr lvl="1"/>
            <a:endParaRPr lang="en-US" dirty="0">
              <a:cs typeface="Calibri"/>
            </a:endParaRPr>
          </a:p>
        </p:txBody>
      </p:sp>
    </p:spTree>
    <p:extLst>
      <p:ext uri="{BB962C8B-B14F-4D97-AF65-F5344CB8AC3E}">
        <p14:creationId xmlns:p14="http://schemas.microsoft.com/office/powerpoint/2010/main" val="2765592905"/>
      </p:ext>
    </p:extLst>
  </p:cSld>
  <p:clrMapOvr>
    <a:masterClrMapping/>
  </p:clrMapOvr>
  <mc:AlternateContent xmlns:mc="http://schemas.openxmlformats.org/markup-compatibility/2006" xmlns:p14="http://schemas.microsoft.com/office/powerpoint/2010/main">
    <mc:Choice Requires="p14">
      <p:transition spd="slow" p14:dur="2000" advTm="21767"/>
    </mc:Choice>
    <mc:Fallback xmlns="">
      <p:transition spd="slow" advTm="2176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689" y="298002"/>
            <a:ext cx="10058400" cy="982639"/>
          </a:xfrm>
        </p:spPr>
        <p:txBody>
          <a:bodyPr/>
          <a:lstStyle/>
          <a:p>
            <a:r>
              <a:rPr lang="en-AU" b="1" dirty="0">
                <a:solidFill>
                  <a:schemeClr val="accent2">
                    <a:lumMod val="75000"/>
                  </a:schemeClr>
                </a:solidFill>
                <a:latin typeface="+mn-lt"/>
                <a:cs typeface="Calibri"/>
              </a:rPr>
              <a:t>Update Address</a:t>
            </a:r>
            <a:endParaRPr lang="en-AU" b="1" dirty="0">
              <a:solidFill>
                <a:schemeClr val="accent2">
                  <a:lumMod val="75000"/>
                </a:schemeClr>
              </a:solidFill>
              <a:latin typeface="+mn-lt"/>
            </a:endParaRPr>
          </a:p>
        </p:txBody>
      </p:sp>
      <p:sp>
        <p:nvSpPr>
          <p:cNvPr id="8" name="Content Placeholder 6">
            <a:extLst>
              <a:ext uri="{FF2B5EF4-FFF2-40B4-BE49-F238E27FC236}">
                <a16:creationId xmlns:a16="http://schemas.microsoft.com/office/drawing/2014/main" id="{1AA40A71-C422-4ABA-91B2-C5535400D974}"/>
              </a:ext>
            </a:extLst>
          </p:cNvPr>
          <p:cNvSpPr>
            <a:spLocks noGrp="1"/>
          </p:cNvSpPr>
          <p:nvPr>
            <p:ph idx="1"/>
          </p:nvPr>
        </p:nvSpPr>
        <p:spPr/>
        <p:txBody>
          <a:bodyPr vert="horz" lIns="91440" tIns="45720" rIns="91440" bIns="45720" rtlCol="0" anchor="t">
            <a:normAutofit/>
          </a:bodyPr>
          <a:lstStyle/>
          <a:p>
            <a:pPr lvl="1"/>
            <a:endParaRPr lang="en-US" dirty="0">
              <a:ea typeface="+mn-lt"/>
              <a:cs typeface="+mn-lt"/>
            </a:endParaRPr>
          </a:p>
          <a:p>
            <a:pPr lvl="1"/>
            <a:endParaRPr lang="en-US" dirty="0">
              <a:cs typeface="Calibri"/>
            </a:endParaRPr>
          </a:p>
        </p:txBody>
      </p:sp>
      <p:pic>
        <p:nvPicPr>
          <p:cNvPr id="9" name="Picture 8"/>
          <p:cNvPicPr/>
          <p:nvPr/>
        </p:nvPicPr>
        <p:blipFill>
          <a:blip r:embed="rId3"/>
          <a:stretch>
            <a:fillRect/>
          </a:stretch>
        </p:blipFill>
        <p:spPr>
          <a:xfrm>
            <a:off x="3230245" y="1857375"/>
            <a:ext cx="5731510" cy="3143250"/>
          </a:xfrm>
          <a:prstGeom prst="rect">
            <a:avLst/>
          </a:prstGeom>
        </p:spPr>
      </p:pic>
    </p:spTree>
    <p:extLst>
      <p:ext uri="{BB962C8B-B14F-4D97-AF65-F5344CB8AC3E}">
        <p14:creationId xmlns:p14="http://schemas.microsoft.com/office/powerpoint/2010/main" val="3247672001"/>
      </p:ext>
    </p:extLst>
  </p:cSld>
  <p:clrMapOvr>
    <a:masterClrMapping/>
  </p:clrMapOvr>
  <mc:AlternateContent xmlns:mc="http://schemas.openxmlformats.org/markup-compatibility/2006" xmlns:p14="http://schemas.microsoft.com/office/powerpoint/2010/main">
    <mc:Choice Requires="p14">
      <p:transition spd="slow" p14:dur="2000" advTm="21767"/>
    </mc:Choice>
    <mc:Fallback xmlns="">
      <p:transition spd="slow" advTm="2176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95928" y="1486332"/>
            <a:ext cx="7364098" cy="3527015"/>
          </a:xfrm>
          <a:prstGeom prst="rect">
            <a:avLst/>
          </a:prstGeom>
        </p:spPr>
      </p:pic>
      <p:pic>
        <p:nvPicPr>
          <p:cNvPr id="3" name="Picture 2"/>
          <p:cNvPicPr>
            <a:picLocks noChangeAspect="1"/>
          </p:cNvPicPr>
          <p:nvPr/>
        </p:nvPicPr>
        <p:blipFill>
          <a:blip r:embed="rId4"/>
          <a:stretch>
            <a:fillRect/>
          </a:stretch>
        </p:blipFill>
        <p:spPr>
          <a:xfrm>
            <a:off x="7030922" y="5149274"/>
            <a:ext cx="4972744" cy="838317"/>
          </a:xfrm>
          <a:prstGeom prst="rect">
            <a:avLst/>
          </a:prstGeom>
        </p:spPr>
      </p:pic>
      <p:sp>
        <p:nvSpPr>
          <p:cNvPr id="4" name="Rectangle 3"/>
          <p:cNvSpPr/>
          <p:nvPr/>
        </p:nvSpPr>
        <p:spPr>
          <a:xfrm>
            <a:off x="931230" y="485688"/>
            <a:ext cx="7268656" cy="769441"/>
          </a:xfrm>
          <a:prstGeom prst="rect">
            <a:avLst/>
          </a:prstGeom>
        </p:spPr>
        <p:txBody>
          <a:bodyPr wrap="none">
            <a:spAutoFit/>
          </a:bodyPr>
          <a:lstStyle/>
          <a:p>
            <a:r>
              <a:rPr lang="en-AU" sz="4400" b="1" dirty="0">
                <a:solidFill>
                  <a:schemeClr val="accent2">
                    <a:lumMod val="75000"/>
                  </a:schemeClr>
                </a:solidFill>
              </a:rPr>
              <a:t>Stillborn-Create &amp; Open Client</a:t>
            </a:r>
            <a:endParaRPr lang="en-AU" sz="4400" dirty="0"/>
          </a:p>
        </p:txBody>
      </p:sp>
      <p:sp>
        <p:nvSpPr>
          <p:cNvPr id="5" name="Oval 4"/>
          <p:cNvSpPr/>
          <p:nvPr/>
        </p:nvSpPr>
        <p:spPr>
          <a:xfrm>
            <a:off x="8435083" y="4345969"/>
            <a:ext cx="842481" cy="267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p:cNvSpPr/>
          <p:nvPr/>
        </p:nvSpPr>
        <p:spPr>
          <a:xfrm>
            <a:off x="8729581" y="5506948"/>
            <a:ext cx="691820" cy="4195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785847" y="5183782"/>
            <a:ext cx="6019277" cy="646331"/>
          </a:xfrm>
          <a:prstGeom prst="rect">
            <a:avLst/>
          </a:prstGeom>
          <a:noFill/>
        </p:spPr>
        <p:txBody>
          <a:bodyPr wrap="none" rtlCol="0">
            <a:spAutoFit/>
          </a:bodyPr>
          <a:lstStyle/>
          <a:p>
            <a:r>
              <a:rPr lang="en-AU" dirty="0"/>
              <a:t>This ensures that Birth is Counted in the Birth Notification List </a:t>
            </a:r>
          </a:p>
          <a:p>
            <a:r>
              <a:rPr lang="en-AU" dirty="0"/>
              <a:t>and matches State figures</a:t>
            </a:r>
          </a:p>
        </p:txBody>
      </p:sp>
      <p:sp>
        <p:nvSpPr>
          <p:cNvPr id="8" name="Rectangle 7"/>
          <p:cNvSpPr/>
          <p:nvPr/>
        </p:nvSpPr>
        <p:spPr>
          <a:xfrm>
            <a:off x="1749593" y="1531260"/>
            <a:ext cx="720069"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a:t>
            </a:r>
          </a:p>
        </p:txBody>
      </p:sp>
    </p:spTree>
    <p:extLst>
      <p:ext uri="{BB962C8B-B14F-4D97-AF65-F5344CB8AC3E}">
        <p14:creationId xmlns:p14="http://schemas.microsoft.com/office/powerpoint/2010/main" val="2301732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4166" y="388118"/>
            <a:ext cx="5006050" cy="769441"/>
          </a:xfrm>
          <a:prstGeom prst="rect">
            <a:avLst/>
          </a:prstGeom>
        </p:spPr>
        <p:txBody>
          <a:bodyPr wrap="none">
            <a:spAutoFit/>
          </a:bodyPr>
          <a:lstStyle/>
          <a:p>
            <a:r>
              <a:rPr lang="en-AU" sz="4400" b="1" dirty="0">
                <a:solidFill>
                  <a:schemeClr val="accent2">
                    <a:lumMod val="75000"/>
                  </a:schemeClr>
                </a:solidFill>
              </a:rPr>
              <a:t>Stillborn-Close client</a:t>
            </a:r>
            <a:endParaRPr lang="en-AU" sz="4400" dirty="0"/>
          </a:p>
        </p:txBody>
      </p:sp>
      <p:pic>
        <p:nvPicPr>
          <p:cNvPr id="4" name="Picture 3"/>
          <p:cNvPicPr>
            <a:picLocks noChangeAspect="1"/>
          </p:cNvPicPr>
          <p:nvPr/>
        </p:nvPicPr>
        <p:blipFill>
          <a:blip r:embed="rId3"/>
          <a:stretch>
            <a:fillRect/>
          </a:stretch>
        </p:blipFill>
        <p:spPr>
          <a:xfrm>
            <a:off x="1139500" y="1439253"/>
            <a:ext cx="9905220" cy="4663927"/>
          </a:xfrm>
          <a:prstGeom prst="rect">
            <a:avLst/>
          </a:prstGeom>
        </p:spPr>
      </p:pic>
      <p:pic>
        <p:nvPicPr>
          <p:cNvPr id="7" name="Picture 6"/>
          <p:cNvPicPr>
            <a:picLocks noChangeAspect="1"/>
          </p:cNvPicPr>
          <p:nvPr/>
        </p:nvPicPr>
        <p:blipFill>
          <a:blip r:embed="rId4"/>
          <a:stretch>
            <a:fillRect/>
          </a:stretch>
        </p:blipFill>
        <p:spPr>
          <a:xfrm>
            <a:off x="1139499" y="1439253"/>
            <a:ext cx="9905221" cy="1872988"/>
          </a:xfrm>
          <a:prstGeom prst="rect">
            <a:avLst/>
          </a:prstGeom>
        </p:spPr>
      </p:pic>
      <p:sp>
        <p:nvSpPr>
          <p:cNvPr id="6" name="Oval 5"/>
          <p:cNvSpPr/>
          <p:nvPr/>
        </p:nvSpPr>
        <p:spPr>
          <a:xfrm>
            <a:off x="9924836" y="2375747"/>
            <a:ext cx="842481" cy="267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a:off x="1139498" y="2642875"/>
            <a:ext cx="1346848" cy="1927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p:cNvPicPr>
            <a:picLocks noChangeAspect="1"/>
          </p:cNvPicPr>
          <p:nvPr/>
        </p:nvPicPr>
        <p:blipFill>
          <a:blip r:embed="rId5"/>
          <a:stretch>
            <a:fillRect/>
          </a:stretch>
        </p:blipFill>
        <p:spPr>
          <a:xfrm>
            <a:off x="5731936" y="3687780"/>
            <a:ext cx="5210042" cy="2410393"/>
          </a:xfrm>
          <a:prstGeom prst="rect">
            <a:avLst/>
          </a:prstGeom>
        </p:spPr>
      </p:pic>
      <p:sp>
        <p:nvSpPr>
          <p:cNvPr id="5" name="Oval 4"/>
          <p:cNvSpPr/>
          <p:nvPr/>
        </p:nvSpPr>
        <p:spPr>
          <a:xfrm>
            <a:off x="6462444" y="4625848"/>
            <a:ext cx="842481" cy="267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7099442" y="3882989"/>
            <a:ext cx="410966" cy="2054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419429" y="1242971"/>
            <a:ext cx="720069"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a:t>
            </a:r>
          </a:p>
        </p:txBody>
      </p:sp>
    </p:spTree>
    <p:extLst>
      <p:ext uri="{BB962C8B-B14F-4D97-AF65-F5344CB8AC3E}">
        <p14:creationId xmlns:p14="http://schemas.microsoft.com/office/powerpoint/2010/main" val="1458900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6162" y="901826"/>
            <a:ext cx="7159845" cy="769441"/>
          </a:xfrm>
          <a:prstGeom prst="rect">
            <a:avLst/>
          </a:prstGeom>
        </p:spPr>
        <p:txBody>
          <a:bodyPr wrap="none">
            <a:spAutoFit/>
          </a:bodyPr>
          <a:lstStyle/>
          <a:p>
            <a:r>
              <a:rPr lang="en-AU" sz="4400" b="1" dirty="0">
                <a:solidFill>
                  <a:schemeClr val="accent2">
                    <a:lumMod val="75000"/>
                  </a:schemeClr>
                </a:solidFill>
              </a:rPr>
              <a:t>Stillborn-Update client details</a:t>
            </a:r>
            <a:endParaRPr lang="en-AU" sz="4400" dirty="0"/>
          </a:p>
        </p:txBody>
      </p:sp>
      <p:pic>
        <p:nvPicPr>
          <p:cNvPr id="3" name="Picture 2"/>
          <p:cNvPicPr>
            <a:picLocks noChangeAspect="1"/>
          </p:cNvPicPr>
          <p:nvPr/>
        </p:nvPicPr>
        <p:blipFill>
          <a:blip r:embed="rId3"/>
          <a:stretch>
            <a:fillRect/>
          </a:stretch>
        </p:blipFill>
        <p:spPr>
          <a:xfrm>
            <a:off x="886364" y="1637451"/>
            <a:ext cx="10760022" cy="2948390"/>
          </a:xfrm>
          <a:prstGeom prst="rect">
            <a:avLst/>
          </a:prstGeom>
        </p:spPr>
        <p:style>
          <a:lnRef idx="2">
            <a:schemeClr val="accent1"/>
          </a:lnRef>
          <a:fillRef idx="1">
            <a:schemeClr val="lt1"/>
          </a:fillRef>
          <a:effectRef idx="0">
            <a:schemeClr val="accent1"/>
          </a:effectRef>
          <a:fontRef idx="minor">
            <a:schemeClr val="dk1"/>
          </a:fontRef>
        </p:style>
      </p:pic>
      <p:sp>
        <p:nvSpPr>
          <p:cNvPr id="4" name="Oval 3"/>
          <p:cNvSpPr/>
          <p:nvPr/>
        </p:nvSpPr>
        <p:spPr>
          <a:xfrm>
            <a:off x="986162" y="2589087"/>
            <a:ext cx="914400" cy="2979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p:cNvSpPr/>
          <p:nvPr/>
        </p:nvSpPr>
        <p:spPr>
          <a:xfrm>
            <a:off x="6095471" y="4036926"/>
            <a:ext cx="3054850" cy="5489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a:blip r:embed="rId4"/>
          <a:stretch>
            <a:fillRect/>
          </a:stretch>
        </p:blipFill>
        <p:spPr>
          <a:xfrm>
            <a:off x="880598" y="4788802"/>
            <a:ext cx="10765788" cy="1207752"/>
          </a:xfrm>
          <a:prstGeom prst="rect">
            <a:avLst/>
          </a:prstGeom>
        </p:spPr>
        <p:style>
          <a:lnRef idx="2">
            <a:schemeClr val="accent1"/>
          </a:lnRef>
          <a:fillRef idx="1">
            <a:schemeClr val="lt1"/>
          </a:fillRef>
          <a:effectRef idx="0">
            <a:schemeClr val="accent1"/>
          </a:effectRef>
          <a:fontRef idx="minor">
            <a:schemeClr val="dk1"/>
          </a:fontRef>
        </p:style>
      </p:pic>
      <p:sp>
        <p:nvSpPr>
          <p:cNvPr id="8" name="Rectangle 7"/>
          <p:cNvSpPr/>
          <p:nvPr/>
        </p:nvSpPr>
        <p:spPr>
          <a:xfrm>
            <a:off x="160529" y="1963708"/>
            <a:ext cx="720069"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p:txBody>
      </p:sp>
    </p:spTree>
    <p:extLst>
      <p:ext uri="{BB962C8B-B14F-4D97-AF65-F5344CB8AC3E}">
        <p14:creationId xmlns:p14="http://schemas.microsoft.com/office/powerpoint/2010/main" val="1965418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accent2"/>
                </a:solidFill>
                <a:latin typeface="+mn-lt"/>
              </a:rPr>
              <a:t>Deceased Adult</a:t>
            </a:r>
          </a:p>
        </p:txBody>
      </p:sp>
      <p:sp>
        <p:nvSpPr>
          <p:cNvPr id="3" name="Content Placeholder 2"/>
          <p:cNvSpPr>
            <a:spLocks noGrp="1"/>
          </p:cNvSpPr>
          <p:nvPr>
            <p:ph idx="1"/>
          </p:nvPr>
        </p:nvSpPr>
        <p:spPr/>
        <p:txBody>
          <a:bodyPr>
            <a:normAutofit lnSpcReduction="10000"/>
          </a:bodyPr>
          <a:lstStyle/>
          <a:p>
            <a:r>
              <a:rPr lang="en-AU" sz="2400" dirty="0"/>
              <a:t>Deceased adult</a:t>
            </a:r>
          </a:p>
          <a:p>
            <a:r>
              <a:rPr lang="en-AU" sz="2400" dirty="0"/>
              <a:t>1. Client details &gt; close record &gt;select reason as deceased</a:t>
            </a:r>
          </a:p>
          <a:p>
            <a:r>
              <a:rPr lang="en-AU" sz="2400" dirty="0"/>
              <a:t>2. Update client details &gt; close &gt; select reason as deceased &gt; save</a:t>
            </a:r>
          </a:p>
          <a:p>
            <a:r>
              <a:rPr lang="en-AU" sz="2400" dirty="0"/>
              <a:t>3. Change relationship status/contactable/Information sharing status</a:t>
            </a:r>
          </a:p>
          <a:p>
            <a:r>
              <a:rPr lang="en-AU" sz="2400" dirty="0"/>
              <a:t>4. Select new Primary Care Giver and check that they are open</a:t>
            </a:r>
          </a:p>
          <a:p>
            <a:r>
              <a:rPr lang="en-AU" sz="2400" dirty="0"/>
              <a:t>5. Open new primary Caregiver to service</a:t>
            </a:r>
          </a:p>
        </p:txBody>
      </p:sp>
    </p:spTree>
    <p:extLst>
      <p:ext uri="{BB962C8B-B14F-4D97-AF65-F5344CB8AC3E}">
        <p14:creationId xmlns:p14="http://schemas.microsoft.com/office/powerpoint/2010/main" val="884302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accent2">
                    <a:lumMod val="75000"/>
                  </a:schemeClr>
                </a:solidFill>
                <a:latin typeface="+mn-lt"/>
                <a:ea typeface="+mj-lt"/>
                <a:cs typeface="+mj-lt"/>
              </a:rPr>
              <a:t>Transfer of Enhanced / S&amp;S  Client</a:t>
            </a:r>
            <a:endParaRPr lang="en-US" b="1" dirty="0">
              <a:solidFill>
                <a:schemeClr val="accent2">
                  <a:lumMod val="75000"/>
                </a:schemeClr>
              </a:solidFill>
              <a:latin typeface="+mn-lt"/>
            </a:endParaRPr>
          </a:p>
        </p:txBody>
      </p:sp>
      <p:sp>
        <p:nvSpPr>
          <p:cNvPr id="3" name="Content Placeholder 2"/>
          <p:cNvSpPr>
            <a:spLocks noGrp="1"/>
          </p:cNvSpPr>
          <p:nvPr>
            <p:ph idx="1"/>
          </p:nvPr>
        </p:nvSpPr>
        <p:spPr>
          <a:xfrm>
            <a:off x="581722" y="1451518"/>
            <a:ext cx="10972800" cy="4525963"/>
          </a:xfrm>
        </p:spPr>
        <p:txBody>
          <a:bodyPr vert="horz" lIns="91440" tIns="45720" rIns="91440" bIns="45720" rtlCol="0" anchor="t">
            <a:normAutofit/>
          </a:bodyPr>
          <a:lstStyle/>
          <a:p>
            <a:endParaRPr lang="en-AU" dirty="0">
              <a:cs typeface="Calibri"/>
            </a:endParaRPr>
          </a:p>
          <a:p>
            <a:endParaRPr lang="en-AU" dirty="0">
              <a:cs typeface="Calibri"/>
            </a:endParaRPr>
          </a:p>
          <a:p>
            <a:endParaRPr lang="en-AU" dirty="0">
              <a:cs typeface="Calibri"/>
            </a:endParaRPr>
          </a:p>
          <a:p>
            <a:endParaRPr lang="en-AU" dirty="0">
              <a:cs typeface="Calibri"/>
            </a:endParaRPr>
          </a:p>
          <a:p>
            <a:endParaRPr lang="en-AU" dirty="0">
              <a:cs typeface="Calibri"/>
            </a:endParaRPr>
          </a:p>
        </p:txBody>
      </p:sp>
      <p:sp>
        <p:nvSpPr>
          <p:cNvPr id="4" name="TextBox 3">
            <a:extLst>
              <a:ext uri="{FF2B5EF4-FFF2-40B4-BE49-F238E27FC236}">
                <a16:creationId xmlns:a16="http://schemas.microsoft.com/office/drawing/2014/main" id="{92524F52-37F4-4282-8A3B-B1BC1994E322}"/>
              </a:ext>
            </a:extLst>
          </p:cNvPr>
          <p:cNvSpPr txBox="1"/>
          <p:nvPr/>
        </p:nvSpPr>
        <p:spPr>
          <a:xfrm>
            <a:off x="991144" y="205735"/>
            <a:ext cx="983932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dirty="0">
              <a:cs typeface="Calibri"/>
            </a:endParaRPr>
          </a:p>
        </p:txBody>
      </p:sp>
      <p:pic>
        <p:nvPicPr>
          <p:cNvPr id="9" name="Picture 9" descr="Graphical user interface, text, application&#10;&#10;Description automatically generated">
            <a:extLst>
              <a:ext uri="{FF2B5EF4-FFF2-40B4-BE49-F238E27FC236}">
                <a16:creationId xmlns:a16="http://schemas.microsoft.com/office/drawing/2014/main" id="{DAF80313-5C23-469C-B199-2C5C15C14242}"/>
              </a:ext>
            </a:extLst>
          </p:cNvPr>
          <p:cNvPicPr>
            <a:picLocks noChangeAspect="1"/>
          </p:cNvPicPr>
          <p:nvPr/>
        </p:nvPicPr>
        <p:blipFill>
          <a:blip r:embed="rId3"/>
          <a:stretch>
            <a:fillRect/>
          </a:stretch>
        </p:blipFill>
        <p:spPr>
          <a:xfrm>
            <a:off x="1731867" y="1972250"/>
            <a:ext cx="8672510" cy="3770340"/>
          </a:xfrm>
          <a:prstGeom prst="rect">
            <a:avLst/>
          </a:prstGeom>
          <a:ln>
            <a:solidFill>
              <a:schemeClr val="tx1"/>
            </a:solidFill>
          </a:ln>
        </p:spPr>
      </p:pic>
    </p:spTree>
    <p:extLst>
      <p:ext uri="{BB962C8B-B14F-4D97-AF65-F5344CB8AC3E}">
        <p14:creationId xmlns:p14="http://schemas.microsoft.com/office/powerpoint/2010/main" val="747781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01BE9F7-CDDD-4453-AB9B-67075E704610}"/>
              </a:ext>
            </a:extLst>
          </p:cNvPr>
          <p:cNvGraphicFramePr>
            <a:graphicFrameLocks noGrp="1"/>
          </p:cNvGraphicFramePr>
          <p:nvPr>
            <p:extLst>
              <p:ext uri="{D42A27DB-BD31-4B8C-83A1-F6EECF244321}">
                <p14:modId xmlns:p14="http://schemas.microsoft.com/office/powerpoint/2010/main" val="1219683453"/>
              </p:ext>
            </p:extLst>
          </p:nvPr>
        </p:nvGraphicFramePr>
        <p:xfrm>
          <a:off x="2661049" y="1153169"/>
          <a:ext cx="6717499" cy="4754927"/>
        </p:xfrm>
        <a:graphic>
          <a:graphicData uri="http://schemas.openxmlformats.org/drawingml/2006/table">
            <a:tbl>
              <a:tblPr firstRow="1" bandRow="1">
                <a:tableStyleId>{5C22544A-7EE6-4342-B048-85BDC9FD1C3A}</a:tableStyleId>
              </a:tblPr>
              <a:tblGrid>
                <a:gridCol w="6717499">
                  <a:extLst>
                    <a:ext uri="{9D8B030D-6E8A-4147-A177-3AD203B41FA5}">
                      <a16:colId xmlns:a16="http://schemas.microsoft.com/office/drawing/2014/main" val="1087752378"/>
                    </a:ext>
                  </a:extLst>
                </a:gridCol>
              </a:tblGrid>
              <a:tr h="351863">
                <a:tc>
                  <a:txBody>
                    <a:bodyPr/>
                    <a:lstStyle/>
                    <a:p>
                      <a:r>
                        <a:rPr lang="en-AU" sz="1400" dirty="0"/>
                        <a:t>Topic</a:t>
                      </a:r>
                    </a:p>
                  </a:txBody>
                  <a:tcPr/>
                </a:tc>
                <a:extLst>
                  <a:ext uri="{0D108BD9-81ED-4DB2-BD59-A6C34878D82A}">
                    <a16:rowId xmlns:a16="http://schemas.microsoft.com/office/drawing/2014/main" val="1949789130"/>
                  </a:ext>
                </a:extLst>
              </a:tr>
              <a:tr h="2964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Resources</a:t>
                      </a:r>
                    </a:p>
                  </a:txBody>
                  <a:tcPr/>
                </a:tc>
                <a:extLst>
                  <a:ext uri="{0D108BD9-81ED-4DB2-BD59-A6C34878D82A}">
                    <a16:rowId xmlns:a16="http://schemas.microsoft.com/office/drawing/2014/main" val="3801426461"/>
                  </a:ext>
                </a:extLst>
              </a:tr>
              <a:tr h="3155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Support – CDIS Users </a:t>
                      </a:r>
                    </a:p>
                  </a:txBody>
                  <a:tcPr/>
                </a:tc>
                <a:extLst>
                  <a:ext uri="{0D108BD9-81ED-4DB2-BD59-A6C34878D82A}">
                    <a16:rowId xmlns:a16="http://schemas.microsoft.com/office/drawing/2014/main" val="45266040"/>
                  </a:ext>
                </a:extLst>
              </a:tr>
              <a:tr h="3155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Support – CDIS Support Teams</a:t>
                      </a:r>
                    </a:p>
                  </a:txBody>
                  <a:tcPr/>
                </a:tc>
                <a:extLst>
                  <a:ext uri="{0D108BD9-81ED-4DB2-BD59-A6C34878D82A}">
                    <a16:rowId xmlns:a16="http://schemas.microsoft.com/office/drawing/2014/main" val="914043133"/>
                  </a:ext>
                </a:extLst>
              </a:tr>
              <a:tr h="3155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Calendar</a:t>
                      </a:r>
                      <a:r>
                        <a:rPr lang="en-AU" sz="1400" baseline="0" dirty="0"/>
                        <a:t> Set-up</a:t>
                      </a:r>
                      <a:endParaRPr lang="en-AU" sz="1400" dirty="0"/>
                    </a:p>
                  </a:txBody>
                  <a:tcPr/>
                </a:tc>
                <a:extLst>
                  <a:ext uri="{0D108BD9-81ED-4DB2-BD59-A6C34878D82A}">
                    <a16:rowId xmlns:a16="http://schemas.microsoft.com/office/drawing/2014/main" val="1214255681"/>
                  </a:ext>
                </a:extLst>
              </a:tr>
              <a:tr h="2964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Calendar</a:t>
                      </a:r>
                      <a:r>
                        <a:rPr lang="en-AU" sz="1400" baseline="0" dirty="0"/>
                        <a:t> icons / legend</a:t>
                      </a:r>
                      <a:endParaRPr lang="en-AU" sz="1400" dirty="0"/>
                    </a:p>
                  </a:txBody>
                  <a:tcPr/>
                </a:tc>
                <a:extLst>
                  <a:ext uri="{0D108BD9-81ED-4DB2-BD59-A6C34878D82A}">
                    <a16:rowId xmlns:a16="http://schemas.microsoft.com/office/drawing/2014/main" val="1909694280"/>
                  </a:ext>
                </a:extLst>
              </a:tr>
              <a:tr h="296405">
                <a:tc>
                  <a:txBody>
                    <a:bodyPr/>
                    <a:lstStyle/>
                    <a:p>
                      <a:r>
                        <a:rPr lang="en-AU" sz="1400" dirty="0"/>
                        <a:t>SMS</a:t>
                      </a:r>
                    </a:p>
                  </a:txBody>
                  <a:tcPr/>
                </a:tc>
                <a:extLst>
                  <a:ext uri="{0D108BD9-81ED-4DB2-BD59-A6C34878D82A}">
                    <a16:rowId xmlns:a16="http://schemas.microsoft.com/office/drawing/2014/main" val="2188300373"/>
                  </a:ext>
                </a:extLst>
              </a:tr>
              <a:tr h="296405">
                <a:tc>
                  <a:txBody>
                    <a:bodyPr/>
                    <a:lstStyle/>
                    <a:p>
                      <a:r>
                        <a:rPr lang="en-US" sz="1400" dirty="0"/>
                        <a:t>Edit Bar</a:t>
                      </a:r>
                    </a:p>
                  </a:txBody>
                  <a:tcPr/>
                </a:tc>
                <a:extLst>
                  <a:ext uri="{0D108BD9-81ED-4DB2-BD59-A6C34878D82A}">
                    <a16:rowId xmlns:a16="http://schemas.microsoft.com/office/drawing/2014/main" val="2935456501"/>
                  </a:ext>
                </a:extLst>
              </a:tr>
              <a:tr h="296405">
                <a:tc>
                  <a:txBody>
                    <a:bodyPr/>
                    <a:lstStyle/>
                    <a:p>
                      <a:r>
                        <a:rPr lang="en-US" sz="1400" dirty="0"/>
                        <a:t>Open/Closed Files</a:t>
                      </a:r>
                    </a:p>
                  </a:txBody>
                  <a:tcPr/>
                </a:tc>
                <a:extLst>
                  <a:ext uri="{0D108BD9-81ED-4DB2-BD59-A6C34878D82A}">
                    <a16:rowId xmlns:a16="http://schemas.microsoft.com/office/drawing/2014/main" val="70697205"/>
                  </a:ext>
                </a:extLst>
              </a:tr>
              <a:tr h="296405">
                <a:tc>
                  <a:txBody>
                    <a:bodyPr/>
                    <a:lstStyle/>
                    <a:p>
                      <a:r>
                        <a:rPr lang="en-US" sz="1400" dirty="0"/>
                        <a:t>Relationships</a:t>
                      </a:r>
                      <a:endParaRPr lang="en-AU" sz="1400" dirty="0"/>
                    </a:p>
                  </a:txBody>
                  <a:tcPr/>
                </a:tc>
                <a:extLst>
                  <a:ext uri="{0D108BD9-81ED-4DB2-BD59-A6C34878D82A}">
                    <a16:rowId xmlns:a16="http://schemas.microsoft.com/office/drawing/2014/main" val="731660774"/>
                  </a:ext>
                </a:extLst>
              </a:tr>
              <a:tr h="296405">
                <a:tc>
                  <a:txBody>
                    <a:bodyPr/>
                    <a:lstStyle/>
                    <a:p>
                      <a:r>
                        <a:rPr lang="en-US" sz="1400" dirty="0"/>
                        <a:t>Childhood</a:t>
                      </a:r>
                      <a:r>
                        <a:rPr lang="en-US" sz="1400" baseline="0" dirty="0"/>
                        <a:t> history</a:t>
                      </a:r>
                      <a:endParaRPr lang="en-US" sz="1400" dirty="0"/>
                    </a:p>
                  </a:txBody>
                  <a:tcPr/>
                </a:tc>
                <a:extLst>
                  <a:ext uri="{0D108BD9-81ED-4DB2-BD59-A6C34878D82A}">
                    <a16:rowId xmlns:a16="http://schemas.microsoft.com/office/drawing/2014/main" val="3181285209"/>
                  </a:ext>
                </a:extLst>
              </a:tr>
              <a:tr h="341838">
                <a:tc>
                  <a:txBody>
                    <a:bodyPr/>
                    <a:lstStyle/>
                    <a:p>
                      <a:r>
                        <a:rPr lang="en-AU" sz="1400" dirty="0"/>
                        <a:t>Stillborn</a:t>
                      </a:r>
                    </a:p>
                  </a:txBody>
                  <a:tcPr/>
                </a:tc>
                <a:extLst>
                  <a:ext uri="{0D108BD9-81ED-4DB2-BD59-A6C34878D82A}">
                    <a16:rowId xmlns:a16="http://schemas.microsoft.com/office/drawing/2014/main" val="2549807948"/>
                  </a:ext>
                </a:extLst>
              </a:tr>
              <a:tr h="305862">
                <a:tc>
                  <a:txBody>
                    <a:bodyPr/>
                    <a:lstStyle/>
                    <a:p>
                      <a:r>
                        <a:rPr lang="en-AU" sz="1400" dirty="0"/>
                        <a:t>Transfers</a:t>
                      </a:r>
                    </a:p>
                  </a:txBody>
                  <a:tcPr/>
                </a:tc>
                <a:extLst>
                  <a:ext uri="{0D108BD9-81ED-4DB2-BD59-A6C34878D82A}">
                    <a16:rowId xmlns:a16="http://schemas.microsoft.com/office/drawing/2014/main" val="490494330"/>
                  </a:ext>
                </a:extLst>
              </a:tr>
              <a:tr h="295089">
                <a:tc>
                  <a:txBody>
                    <a:bodyPr/>
                    <a:lstStyle/>
                    <a:p>
                      <a:r>
                        <a:rPr lang="en-AU" sz="1400" dirty="0"/>
                        <a:t>Birth Notification List</a:t>
                      </a:r>
                    </a:p>
                  </a:txBody>
                  <a:tcPr/>
                </a:tc>
                <a:extLst>
                  <a:ext uri="{0D108BD9-81ED-4DB2-BD59-A6C34878D82A}">
                    <a16:rowId xmlns:a16="http://schemas.microsoft.com/office/drawing/2014/main" val="3146001955"/>
                  </a:ext>
                </a:extLst>
              </a:tr>
              <a:tr h="370218">
                <a:tc>
                  <a:txBody>
                    <a:bodyPr/>
                    <a:lstStyle/>
                    <a:p>
                      <a:r>
                        <a:rPr lang="en-AU" sz="1400" dirty="0"/>
                        <a:t>Group Admin</a:t>
                      </a:r>
                    </a:p>
                  </a:txBody>
                  <a:tcPr/>
                </a:tc>
                <a:extLst>
                  <a:ext uri="{0D108BD9-81ED-4DB2-BD59-A6C34878D82A}">
                    <a16:rowId xmlns:a16="http://schemas.microsoft.com/office/drawing/2014/main" val="2122282562"/>
                  </a:ext>
                </a:extLst>
              </a:tr>
            </a:tbl>
          </a:graphicData>
        </a:graphic>
      </p:graphicFrame>
    </p:spTree>
    <p:extLst>
      <p:ext uri="{BB962C8B-B14F-4D97-AF65-F5344CB8AC3E}">
        <p14:creationId xmlns:p14="http://schemas.microsoft.com/office/powerpoint/2010/main" val="251480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20112-CFE0-4342-8BA8-2732B0F5EC89}"/>
              </a:ext>
            </a:extLst>
          </p:cNvPr>
          <p:cNvSpPr>
            <a:spLocks noGrp="1"/>
          </p:cNvSpPr>
          <p:nvPr>
            <p:ph type="title"/>
          </p:nvPr>
        </p:nvSpPr>
        <p:spPr>
          <a:xfrm>
            <a:off x="838200" y="365126"/>
            <a:ext cx="10515600" cy="906326"/>
          </a:xfrm>
        </p:spPr>
        <p:txBody>
          <a:bodyPr/>
          <a:lstStyle/>
          <a:p>
            <a:r>
              <a:rPr lang="en-AU" b="1" dirty="0">
                <a:solidFill>
                  <a:schemeClr val="accent2"/>
                </a:solidFill>
                <a:latin typeface="+mn-lt"/>
              </a:rPr>
              <a:t>Birth Notification List</a:t>
            </a:r>
          </a:p>
        </p:txBody>
      </p:sp>
      <p:pic>
        <p:nvPicPr>
          <p:cNvPr id="8" name="Picture 7">
            <a:extLst>
              <a:ext uri="{FF2B5EF4-FFF2-40B4-BE49-F238E27FC236}">
                <a16:creationId xmlns:a16="http://schemas.microsoft.com/office/drawing/2014/main" id="{563E29A5-F0D9-422D-A8EB-0CC3B5458EDF}"/>
              </a:ext>
            </a:extLst>
          </p:cNvPr>
          <p:cNvPicPr>
            <a:picLocks noChangeAspect="1"/>
          </p:cNvPicPr>
          <p:nvPr/>
        </p:nvPicPr>
        <p:blipFill>
          <a:blip r:embed="rId3"/>
          <a:stretch>
            <a:fillRect/>
          </a:stretch>
        </p:blipFill>
        <p:spPr>
          <a:xfrm>
            <a:off x="2293106" y="2374939"/>
            <a:ext cx="6773334" cy="2784187"/>
          </a:xfrm>
          <a:prstGeom prst="rect">
            <a:avLst/>
          </a:prstGeom>
        </p:spPr>
      </p:pic>
      <p:sp>
        <p:nvSpPr>
          <p:cNvPr id="4" name="Rectangle 3">
            <a:extLst>
              <a:ext uri="{FF2B5EF4-FFF2-40B4-BE49-F238E27FC236}">
                <a16:creationId xmlns:a16="http://schemas.microsoft.com/office/drawing/2014/main" id="{236E7FBD-81BB-43E5-8571-72132D1DB465}"/>
              </a:ext>
            </a:extLst>
          </p:cNvPr>
          <p:cNvSpPr/>
          <p:nvPr/>
        </p:nvSpPr>
        <p:spPr>
          <a:xfrm>
            <a:off x="592183" y="5659189"/>
            <a:ext cx="10694125" cy="369332"/>
          </a:xfrm>
          <a:prstGeom prst="rect">
            <a:avLst/>
          </a:prstGeom>
        </p:spPr>
        <p:txBody>
          <a:bodyPr wrap="square">
            <a:spAutoFit/>
          </a:bodyPr>
          <a:lstStyle/>
          <a:p>
            <a:r>
              <a:rPr lang="en-AU" dirty="0"/>
              <a:t>*Hint: if data is present in the delivery method column, family likely to have already had the first MCH consult</a:t>
            </a:r>
          </a:p>
        </p:txBody>
      </p:sp>
    </p:spTree>
    <p:extLst>
      <p:ext uri="{BB962C8B-B14F-4D97-AF65-F5344CB8AC3E}">
        <p14:creationId xmlns:p14="http://schemas.microsoft.com/office/powerpoint/2010/main" val="72975400"/>
      </p:ext>
    </p:extLst>
  </p:cSld>
  <p:clrMapOvr>
    <a:masterClrMapping/>
  </p:clrMapOvr>
  <mc:AlternateContent xmlns:mc="http://schemas.openxmlformats.org/markup-compatibility/2006" xmlns:p14="http://schemas.microsoft.com/office/powerpoint/2010/main">
    <mc:Choice Requires="p14">
      <p:transition spd="slow" p14:dur="2000" advTm="48818"/>
    </mc:Choice>
    <mc:Fallback xmlns="">
      <p:transition spd="slow" advTm="48818"/>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703" y="498944"/>
            <a:ext cx="10667257" cy="945623"/>
          </a:xfrm>
        </p:spPr>
        <p:txBody>
          <a:bodyPr>
            <a:normAutofit/>
          </a:bodyPr>
          <a:lstStyle/>
          <a:p>
            <a:r>
              <a:rPr lang="en-AU" b="1" dirty="0">
                <a:solidFill>
                  <a:schemeClr val="accent2"/>
                </a:solidFill>
                <a:latin typeface="+mn-lt"/>
              </a:rPr>
              <a:t>Caregivers added to Birth Notification list</a:t>
            </a:r>
          </a:p>
        </p:txBody>
      </p:sp>
      <p:pic>
        <p:nvPicPr>
          <p:cNvPr id="6" name="Content Placeholder 5"/>
          <p:cNvPicPr>
            <a:picLocks noGrp="1" noChangeAspect="1"/>
          </p:cNvPicPr>
          <p:nvPr>
            <p:ph idx="1"/>
          </p:nvPr>
        </p:nvPicPr>
        <p:blipFill>
          <a:blip r:embed="rId3"/>
          <a:stretch>
            <a:fillRect/>
          </a:stretch>
        </p:blipFill>
        <p:spPr>
          <a:xfrm>
            <a:off x="1542992" y="1737360"/>
            <a:ext cx="9162680" cy="4246288"/>
          </a:xfrm>
          <a:prstGeom prst="rect">
            <a:avLst/>
          </a:prstGeom>
        </p:spPr>
      </p:pic>
      <p:sp>
        <p:nvSpPr>
          <p:cNvPr id="4" name="AutoShape 2" descr="https://auc-powerpoint.officeapps.live.com/pods/GetClipboardImage.ashx?Id=ceb83740-ea9c-4200-8e86-7b89985211af&amp;DC=GAU3&amp;pkey=07dd8c31-9bad-4707-83c1-2233506fac25&amp;wdwaccluster=GAU3"/>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Multiply 6"/>
          <p:cNvSpPr/>
          <p:nvPr/>
        </p:nvSpPr>
        <p:spPr>
          <a:xfrm>
            <a:off x="5239820" y="3544584"/>
            <a:ext cx="380144" cy="33904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19490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990" y="-309299"/>
            <a:ext cx="10058400" cy="1450757"/>
          </a:xfrm>
        </p:spPr>
        <p:txBody>
          <a:bodyPr/>
          <a:lstStyle/>
          <a:p>
            <a:r>
              <a:rPr lang="en-AU" b="1" dirty="0">
                <a:solidFill>
                  <a:schemeClr val="accent1"/>
                </a:solidFill>
              </a:rPr>
              <a:t>D</a:t>
            </a:r>
            <a:r>
              <a:rPr lang="en-AU" b="1" dirty="0">
                <a:solidFill>
                  <a:schemeClr val="accent1"/>
                </a:solidFill>
                <a:latin typeface="+mn-lt"/>
              </a:rPr>
              <a:t>ata Cleansing BN list</a:t>
            </a:r>
          </a:p>
        </p:txBody>
      </p:sp>
      <p:pic>
        <p:nvPicPr>
          <p:cNvPr id="4" name="Content Placeholder 3"/>
          <p:cNvPicPr>
            <a:picLocks noGrp="1" noChangeAspect="1"/>
          </p:cNvPicPr>
          <p:nvPr>
            <p:ph idx="1"/>
          </p:nvPr>
        </p:nvPicPr>
        <p:blipFill>
          <a:blip r:embed="rId3"/>
          <a:stretch>
            <a:fillRect/>
          </a:stretch>
        </p:blipFill>
        <p:spPr>
          <a:xfrm>
            <a:off x="2642363" y="1213377"/>
            <a:ext cx="6721653" cy="5106499"/>
          </a:xfrm>
          <a:prstGeom prst="rect">
            <a:avLst/>
          </a:prstGeom>
        </p:spPr>
      </p:pic>
    </p:spTree>
    <p:extLst>
      <p:ext uri="{BB962C8B-B14F-4D97-AF65-F5344CB8AC3E}">
        <p14:creationId xmlns:p14="http://schemas.microsoft.com/office/powerpoint/2010/main" val="1283439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EFB8BF-2EF7-4C1C-81F8-DB48B6797544}"/>
              </a:ext>
            </a:extLst>
          </p:cNvPr>
          <p:cNvSpPr txBox="1">
            <a:spLocks/>
          </p:cNvSpPr>
          <p:nvPr/>
        </p:nvSpPr>
        <p:spPr>
          <a:xfrm>
            <a:off x="1133475" y="194627"/>
            <a:ext cx="9925050" cy="101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b="1" dirty="0">
                <a:solidFill>
                  <a:schemeClr val="accent2">
                    <a:lumMod val="75000"/>
                  </a:schemeClr>
                </a:solidFill>
                <a:latin typeface="+mn-lt"/>
              </a:rPr>
              <a:t>Snapshot: Groups</a:t>
            </a:r>
          </a:p>
        </p:txBody>
      </p:sp>
      <p:graphicFrame>
        <p:nvGraphicFramePr>
          <p:cNvPr id="6" name="Table 5">
            <a:extLst>
              <a:ext uri="{FF2B5EF4-FFF2-40B4-BE49-F238E27FC236}">
                <a16:creationId xmlns:a16="http://schemas.microsoft.com/office/drawing/2014/main" id="{BC374ACE-D11D-4495-9844-17082ECB32F2}"/>
              </a:ext>
            </a:extLst>
          </p:cNvPr>
          <p:cNvGraphicFramePr>
            <a:graphicFrameLocks noGrp="1"/>
          </p:cNvGraphicFramePr>
          <p:nvPr/>
        </p:nvGraphicFramePr>
        <p:xfrm>
          <a:off x="349681" y="1616392"/>
          <a:ext cx="11648354" cy="5525825"/>
        </p:xfrm>
        <a:graphic>
          <a:graphicData uri="http://schemas.openxmlformats.org/drawingml/2006/table">
            <a:tbl>
              <a:tblPr firstRow="1" bandRow="1">
                <a:tableStyleId>{5C22544A-7EE6-4342-B048-85BDC9FD1C3A}</a:tableStyleId>
              </a:tblPr>
              <a:tblGrid>
                <a:gridCol w="2291919">
                  <a:extLst>
                    <a:ext uri="{9D8B030D-6E8A-4147-A177-3AD203B41FA5}">
                      <a16:colId xmlns:a16="http://schemas.microsoft.com/office/drawing/2014/main" val="1087752378"/>
                    </a:ext>
                  </a:extLst>
                </a:gridCol>
                <a:gridCol w="6197600">
                  <a:extLst>
                    <a:ext uri="{9D8B030D-6E8A-4147-A177-3AD203B41FA5}">
                      <a16:colId xmlns:a16="http://schemas.microsoft.com/office/drawing/2014/main" val="2411811714"/>
                    </a:ext>
                  </a:extLst>
                </a:gridCol>
                <a:gridCol w="3158835">
                  <a:extLst>
                    <a:ext uri="{9D8B030D-6E8A-4147-A177-3AD203B41FA5}">
                      <a16:colId xmlns:a16="http://schemas.microsoft.com/office/drawing/2014/main" val="19746660"/>
                    </a:ext>
                  </a:extLst>
                </a:gridCol>
              </a:tblGrid>
              <a:tr h="360277">
                <a:tc>
                  <a:txBody>
                    <a:bodyPr/>
                    <a:lstStyle/>
                    <a:p>
                      <a:r>
                        <a:rPr lang="en-AU" sz="1600" dirty="0"/>
                        <a:t>Step</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Process</a:t>
                      </a:r>
                      <a:endParaRPr lang="en-AU"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Where?</a:t>
                      </a:r>
                      <a:endParaRPr lang="en-A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9789130"/>
                  </a:ext>
                </a:extLst>
              </a:tr>
              <a:tr h="491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Set up original group template</a:t>
                      </a:r>
                      <a:endParaRPr lang="en-AU"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200" dirty="0"/>
                        <a:t>Initial template setup is only to be done by specifically designated MCH staff. Do not create duplicate group templates.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200" dirty="0"/>
                        <a:t>See </a:t>
                      </a:r>
                      <a:r>
                        <a:rPr lang="en-AU" sz="1200" b="1" dirty="0"/>
                        <a:t>Initial groups setup process </a:t>
                      </a:r>
                      <a:r>
                        <a:rPr lang="en-AU" sz="1200" b="0" dirty="0"/>
                        <a:t>on Dept Health: CDIS website</a:t>
                      </a:r>
                      <a:endParaRPr lang="en-AU"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1426461"/>
                  </a:ext>
                </a:extLst>
              </a:tr>
              <a:tr h="491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Add new group dates</a:t>
                      </a:r>
                      <a:endParaRPr lang="en-AU"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Using a pre-existing group template, add a new group start date. </a:t>
                      </a:r>
                    </a:p>
                    <a:p>
                      <a:r>
                        <a:rPr lang="en-US" sz="1200" dirty="0"/>
                        <a:t>Calculate the number of sessions, session dates &amp; session topics</a:t>
                      </a:r>
                      <a:endParaRPr lang="en-AU"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200" b="1" dirty="0"/>
                        <a:t>Home&gt;Schedule&gt; groups&gt; group templates&gt; </a:t>
                      </a:r>
                    </a:p>
                    <a:p>
                      <a:r>
                        <a:rPr lang="en-AU" sz="1200" b="1" dirty="0"/>
                        <a:t>Add date</a:t>
                      </a:r>
                      <a:endParaRPr lang="en-AU"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5293191"/>
                  </a:ext>
                </a:extLst>
              </a:tr>
              <a:tr h="491287">
                <a:tc>
                  <a:txBody>
                    <a:bodyPr/>
                    <a:lstStyle/>
                    <a:p>
                      <a:r>
                        <a:rPr lang="en-US" sz="1200" dirty="0"/>
                        <a:t>Add a facilitator</a:t>
                      </a:r>
                      <a:endParaRPr lang="en-AU"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Add all facilitators who will be running the group. All facilitators (including relievers) must be added prior to adding clients to a group. </a:t>
                      </a:r>
                      <a:endParaRPr lang="en-AU"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t>Groups&gt;manage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300373"/>
                  </a:ext>
                </a:extLst>
              </a:tr>
              <a:tr h="1277345">
                <a:tc>
                  <a:txBody>
                    <a:bodyPr/>
                    <a:lstStyle/>
                    <a:p>
                      <a:r>
                        <a:rPr lang="en-US" sz="1200" dirty="0">
                          <a:solidFill>
                            <a:schemeClr val="tx1"/>
                          </a:solidFill>
                        </a:rPr>
                        <a:t>Add Clients directly into group </a:t>
                      </a:r>
                    </a:p>
                    <a:p>
                      <a:endParaRPr lang="en-US" sz="1200" dirty="0">
                        <a:solidFill>
                          <a:schemeClr val="tx1"/>
                        </a:solidFill>
                      </a:endParaRPr>
                    </a:p>
                    <a:p>
                      <a:r>
                        <a:rPr lang="en-US" sz="1200" b="1" dirty="0">
                          <a:solidFill>
                            <a:schemeClr val="tx1"/>
                          </a:solidFill>
                        </a:rPr>
                        <a:t>OR</a:t>
                      </a:r>
                    </a:p>
                    <a:p>
                      <a:endParaRPr lang="en-US" sz="1200" b="1" dirty="0">
                        <a:solidFill>
                          <a:schemeClr val="tx1"/>
                        </a:solidFill>
                      </a:endParaRPr>
                    </a:p>
                    <a:p>
                      <a:r>
                        <a:rPr lang="en-US" sz="1200" b="0" dirty="0">
                          <a:solidFill>
                            <a:schemeClr val="tx1"/>
                          </a:solidFill>
                        </a:rPr>
                        <a:t>Add Clients via group waitlist</a:t>
                      </a:r>
                      <a:endParaRPr lang="en-AU"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Recommended if you are confident about all attendees that will be added to the group &amp; the date that they will attend; not requiring any triaging of participants</a:t>
                      </a:r>
                    </a:p>
                    <a:p>
                      <a:endParaRPr lang="en-AU" sz="1200" dirty="0">
                        <a:solidFill>
                          <a:schemeClr val="tx1"/>
                        </a:solidFill>
                      </a:endParaRPr>
                    </a:p>
                    <a:p>
                      <a:endParaRPr lang="en-AU"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Recommended as a means of managing group participants prior to them being added into a specific group starting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Clients screen&gt; clinical activity&gt; book group</a:t>
                      </a:r>
                    </a:p>
                    <a:p>
                      <a:pPr marL="0" indent="0">
                        <a:buFont typeface="Arial" panose="020B0604020202020204" pitchFamily="34" charset="0"/>
                        <a:buNone/>
                      </a:pPr>
                      <a:r>
                        <a:rPr lang="en-US" sz="1200" b="0" dirty="0"/>
                        <a:t>Select group name&gt; </a:t>
                      </a:r>
                      <a:r>
                        <a:rPr lang="en-AU" sz="1200" dirty="0"/>
                        <a:t>plus button, complete group offer popup</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Clients screen&gt; clinical activity&gt; book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Select group name&gt; Add to waitlist</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4548260"/>
                  </a:ext>
                </a:extLst>
              </a:tr>
              <a:tr h="491287">
                <a:tc>
                  <a:txBody>
                    <a:bodyPr/>
                    <a:lstStyle/>
                    <a:p>
                      <a:r>
                        <a:rPr lang="en-US" sz="1200" dirty="0"/>
                        <a:t>Manage group waitlist (if </a:t>
                      </a:r>
                      <a:r>
                        <a:rPr lang="en-US" sz="1200" dirty="0" err="1"/>
                        <a:t>utilised</a:t>
                      </a:r>
                      <a:r>
                        <a:rPr lang="en-US" sz="1200" dirty="0"/>
                        <a:t>)</a:t>
                      </a:r>
                      <a:endParaRPr lang="en-AU"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Print group waitlist, add clients into group from the waitlist, add clients back to the waitlist, send waitlist </a:t>
                      </a:r>
                      <a:r>
                        <a:rPr lang="en-US" sz="1200" dirty="0" err="1"/>
                        <a:t>sms</a:t>
                      </a:r>
                      <a:r>
                        <a:rPr lang="en-US" sz="1200" dirty="0"/>
                        <a:t>’</a:t>
                      </a:r>
                      <a:endParaRPr lang="en-AU"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t>Schedule&gt;Groups&gt;Manage groups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Select group name&gt;plus button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1053002"/>
                  </a:ext>
                </a:extLst>
              </a:tr>
              <a:tr h="491287">
                <a:tc>
                  <a:txBody>
                    <a:bodyPr/>
                    <a:lstStyle/>
                    <a:p>
                      <a:r>
                        <a:rPr lang="en-US" sz="1200" dirty="0"/>
                        <a:t>Manage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200" dirty="0"/>
                        <a:t>Review </a:t>
                      </a:r>
                      <a:r>
                        <a:rPr lang="en-AU" sz="1200" dirty="0"/>
                        <a:t>session dates, facilitators, clients attached to a group, </a:t>
                      </a:r>
                      <a:r>
                        <a:rPr lang="en-US" sz="1200" dirty="0"/>
                        <a:t>update client RSVP status, </a:t>
                      </a:r>
                      <a:r>
                        <a:rPr lang="en-AU" sz="1200" dirty="0"/>
                        <a:t>send client </a:t>
                      </a:r>
                      <a:r>
                        <a:rPr lang="en-AU" sz="1200" dirty="0" err="1"/>
                        <a:t>sms</a:t>
                      </a:r>
                      <a:r>
                        <a:rPr lang="en-AU" sz="1200" dirty="0"/>
                        <a:t>’, </a:t>
                      </a:r>
                      <a:r>
                        <a:rPr lang="en-US" sz="1200" dirty="0"/>
                        <a:t> &amp; </a:t>
                      </a:r>
                      <a:r>
                        <a:rPr lang="en-AU" sz="1200" dirty="0"/>
                        <a:t>print client list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t>Schedule&gt;Groups&gt;Manage groups</a:t>
                      </a:r>
                    </a:p>
                    <a:p>
                      <a:endParaRPr lang="en-AU"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5456501"/>
                  </a:ext>
                </a:extLst>
              </a:tr>
              <a:tr h="884316">
                <a:tc>
                  <a:txBody>
                    <a:bodyPr/>
                    <a:lstStyle/>
                    <a:p>
                      <a:r>
                        <a:rPr lang="en-US" sz="1200" dirty="0"/>
                        <a:t>Record Attendance/Outcomes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Must record the individual observation first, if required. This cannot be done after the session note has been saved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Tick group attendance. Select </a:t>
                      </a:r>
                      <a:r>
                        <a:rPr lang="en-AU" sz="1200" b="1" dirty="0"/>
                        <a:t>notes </a:t>
                      </a:r>
                      <a:r>
                        <a:rPr lang="en-AU" sz="1200" b="0" dirty="0"/>
                        <a:t> to record generic session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Recommended session text: ‘</a:t>
                      </a:r>
                      <a:r>
                        <a:rPr lang="en-AU" sz="1200" i="1" dirty="0"/>
                        <a:t>All children attended with their PCG today, unless otherwise stated</a:t>
                      </a:r>
                      <a:r>
                        <a:rPr lang="en-AU" sz="1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200" b="1" dirty="0"/>
                        <a:t>Groups&gt;Group attendance/outcomes</a:t>
                      </a:r>
                    </a:p>
                    <a:p>
                      <a:r>
                        <a:rPr lang="en-AU" sz="1200" dirty="0"/>
                        <a:t>Select facilitators name, </a:t>
                      </a:r>
                      <a:r>
                        <a:rPr lang="en-AU" sz="1200" b="0" dirty="0"/>
                        <a:t>Refresh.</a:t>
                      </a:r>
                    </a:p>
                    <a:p>
                      <a:r>
                        <a:rPr lang="en-AU" sz="1200" dirty="0"/>
                        <a:t>Click the plus button to open a specific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697205"/>
                  </a:ext>
                </a:extLst>
              </a:tr>
            </a:tbl>
          </a:graphicData>
        </a:graphic>
      </p:graphicFrame>
      <p:sp>
        <p:nvSpPr>
          <p:cNvPr id="7" name="Title 1">
            <a:extLst>
              <a:ext uri="{FF2B5EF4-FFF2-40B4-BE49-F238E27FC236}">
                <a16:creationId xmlns:a16="http://schemas.microsoft.com/office/drawing/2014/main" id="{F22FAB68-1B57-41AA-93F2-A2935027F45E}"/>
              </a:ext>
            </a:extLst>
          </p:cNvPr>
          <p:cNvSpPr txBox="1">
            <a:spLocks/>
          </p:cNvSpPr>
          <p:nvPr/>
        </p:nvSpPr>
        <p:spPr>
          <a:xfrm>
            <a:off x="349681" y="806767"/>
            <a:ext cx="11648353" cy="8096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1600" dirty="0"/>
              <a:t>The below table is a quick snapshot of the suggested steps required to record group administration. </a:t>
            </a:r>
          </a:p>
          <a:p>
            <a:r>
              <a:rPr lang="en-AU" sz="1600" dirty="0"/>
              <a:t>As the management of groups in CDIS is required to be done in a specific order &amp; process, the review of the Groups presentation is strongly recommended.</a:t>
            </a:r>
          </a:p>
        </p:txBody>
      </p:sp>
    </p:spTree>
    <p:extLst>
      <p:ext uri="{BB962C8B-B14F-4D97-AF65-F5344CB8AC3E}">
        <p14:creationId xmlns:p14="http://schemas.microsoft.com/office/powerpoint/2010/main" val="658873626"/>
      </p:ext>
    </p:extLst>
  </p:cSld>
  <p:clrMapOvr>
    <a:masterClrMapping/>
  </p:clrMapOvr>
  <mc:AlternateContent xmlns:mc="http://schemas.openxmlformats.org/markup-compatibility/2006" xmlns:p14="http://schemas.microsoft.com/office/powerpoint/2010/main">
    <mc:Choice Requires="p14">
      <p:transition spd="slow" p14:dur="2000" advTm="24036"/>
    </mc:Choice>
    <mc:Fallback xmlns="">
      <p:transition spd="slow" advTm="24036"/>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EFB8BF-2EF7-4C1C-81F8-DB48B6797544}"/>
              </a:ext>
            </a:extLst>
          </p:cNvPr>
          <p:cNvSpPr txBox="1">
            <a:spLocks/>
          </p:cNvSpPr>
          <p:nvPr/>
        </p:nvSpPr>
        <p:spPr>
          <a:xfrm>
            <a:off x="1133475" y="194627"/>
            <a:ext cx="9925050" cy="101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b="1" dirty="0">
                <a:solidFill>
                  <a:schemeClr val="accent2">
                    <a:lumMod val="75000"/>
                  </a:schemeClr>
                </a:solidFill>
                <a:latin typeface="+mn-lt"/>
              </a:rPr>
              <a:t>Groups-Troubleshooting</a:t>
            </a:r>
          </a:p>
        </p:txBody>
      </p:sp>
      <p:graphicFrame>
        <p:nvGraphicFramePr>
          <p:cNvPr id="6" name="Table 5">
            <a:extLst>
              <a:ext uri="{FF2B5EF4-FFF2-40B4-BE49-F238E27FC236}">
                <a16:creationId xmlns:a16="http://schemas.microsoft.com/office/drawing/2014/main" id="{BC374ACE-D11D-4495-9844-17082ECB32F2}"/>
              </a:ext>
            </a:extLst>
          </p:cNvPr>
          <p:cNvGraphicFramePr>
            <a:graphicFrameLocks noGrp="1"/>
          </p:cNvGraphicFramePr>
          <p:nvPr>
            <p:extLst>
              <p:ext uri="{D42A27DB-BD31-4B8C-83A1-F6EECF244321}">
                <p14:modId xmlns:p14="http://schemas.microsoft.com/office/powerpoint/2010/main" val="1932069420"/>
              </p:ext>
            </p:extLst>
          </p:nvPr>
        </p:nvGraphicFramePr>
        <p:xfrm>
          <a:off x="168274" y="1616392"/>
          <a:ext cx="11566526" cy="5787286"/>
        </p:xfrm>
        <a:graphic>
          <a:graphicData uri="http://schemas.openxmlformats.org/drawingml/2006/table">
            <a:tbl>
              <a:tblPr firstRow="1" bandRow="1">
                <a:tableStyleId>{5C22544A-7EE6-4342-B048-85BDC9FD1C3A}</a:tableStyleId>
              </a:tblPr>
              <a:tblGrid>
                <a:gridCol w="2417927">
                  <a:extLst>
                    <a:ext uri="{9D8B030D-6E8A-4147-A177-3AD203B41FA5}">
                      <a16:colId xmlns:a16="http://schemas.microsoft.com/office/drawing/2014/main" val="1087752378"/>
                    </a:ext>
                  </a:extLst>
                </a:gridCol>
                <a:gridCol w="4405742">
                  <a:extLst>
                    <a:ext uri="{9D8B030D-6E8A-4147-A177-3AD203B41FA5}">
                      <a16:colId xmlns:a16="http://schemas.microsoft.com/office/drawing/2014/main" val="2411811714"/>
                    </a:ext>
                  </a:extLst>
                </a:gridCol>
                <a:gridCol w="4742857">
                  <a:extLst>
                    <a:ext uri="{9D8B030D-6E8A-4147-A177-3AD203B41FA5}">
                      <a16:colId xmlns:a16="http://schemas.microsoft.com/office/drawing/2014/main" val="2102200623"/>
                    </a:ext>
                  </a:extLst>
                </a:gridCol>
              </a:tblGrid>
              <a:tr h="483766">
                <a:tc>
                  <a:txBody>
                    <a:bodyPr/>
                    <a:lstStyle/>
                    <a:p>
                      <a:r>
                        <a:rPr lang="en-AU" sz="1600" dirty="0"/>
                        <a:t>Problem</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dirty="0"/>
                        <a:t>Why?</a:t>
                      </a:r>
                      <a:endParaRPr lang="en-AU" sz="1600" dirty="0"/>
                    </a:p>
                  </a:txBody>
                  <a:tcPr>
                    <a:lnT w="12700" cap="flat" cmpd="sng" algn="ctr">
                      <a:solidFill>
                        <a:schemeClr val="tx1"/>
                      </a:solidFill>
                      <a:prstDash val="solid"/>
                      <a:round/>
                      <a:headEnd type="none" w="med" len="med"/>
                      <a:tailEnd type="none" w="med" len="med"/>
                    </a:lnT>
                  </a:tcPr>
                </a:tc>
                <a:tc>
                  <a:txBody>
                    <a:bodyPr/>
                    <a:lstStyle/>
                    <a:p>
                      <a:r>
                        <a:rPr lang="en-US" sz="1600" dirty="0"/>
                        <a:t>Solution</a:t>
                      </a:r>
                      <a:endParaRPr lang="en-AU"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49789130"/>
                  </a:ext>
                </a:extLst>
              </a:tr>
              <a:tr h="2764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Change/add group dates</a:t>
                      </a:r>
                      <a:endParaRPr lang="en-AU" sz="1400" dirty="0"/>
                    </a:p>
                  </a:txBody>
                  <a:tcPr>
                    <a:lnL w="12700" cap="flat" cmpd="sng" algn="ctr">
                      <a:solidFill>
                        <a:schemeClr val="tx1"/>
                      </a:solidFill>
                      <a:prstDash val="solid"/>
                      <a:round/>
                      <a:headEnd type="none" w="med" len="med"/>
                      <a:tailEnd type="none" w="med" len="med"/>
                    </a:lnL>
                  </a:tcPr>
                </a:tc>
                <a:tc>
                  <a:txBody>
                    <a:bodyPr/>
                    <a:lstStyle/>
                    <a:p>
                      <a:r>
                        <a:rPr lang="en-US" sz="1400" dirty="0"/>
                        <a:t>Group has already started</a:t>
                      </a:r>
                      <a:endParaRPr lang="en-AU" sz="1400" dirty="0"/>
                    </a:p>
                  </a:txBody>
                  <a:tcPr/>
                </a:tc>
                <a:tc>
                  <a:txBody>
                    <a:bodyPr/>
                    <a:lstStyle/>
                    <a:p>
                      <a:r>
                        <a:rPr lang="en-US" sz="1400" dirty="0"/>
                        <a:t>No fix available</a:t>
                      </a:r>
                      <a:endParaRPr lang="en-AU" sz="1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01426461"/>
                  </a:ext>
                </a:extLst>
              </a:tr>
              <a:tr h="2764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400" dirty="0"/>
                        <a:t>Clients already added to the group</a:t>
                      </a:r>
                      <a:endParaRPr lang="en-AU" sz="1400" dirty="0"/>
                    </a:p>
                  </a:txBody>
                  <a:tcPr>
                    <a:lnB w="12700" cap="flat" cmpd="sng" algn="ctr">
                      <a:solidFill>
                        <a:schemeClr val="tx1"/>
                      </a:solidFill>
                      <a:prstDash val="solid"/>
                      <a:round/>
                      <a:headEnd type="none" w="med" len="med"/>
                      <a:tailEnd type="none" w="med" len="med"/>
                    </a:lnB>
                  </a:tcPr>
                </a:tc>
                <a:tc>
                  <a:txBody>
                    <a:bodyPr/>
                    <a:lstStyle/>
                    <a:p>
                      <a:r>
                        <a:rPr lang="en-US" sz="1400" dirty="0"/>
                        <a:t>Temporarily send clients to the group waitlist whilst amending group dates</a:t>
                      </a:r>
                      <a:endParaRPr lang="en-AU" sz="1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5293191"/>
                  </a:ext>
                </a:extLst>
              </a:tr>
              <a:tr h="276438">
                <a:tc>
                  <a:txBody>
                    <a:bodyPr/>
                    <a:lstStyle/>
                    <a:p>
                      <a:r>
                        <a:rPr lang="en-US" sz="1400" dirty="0"/>
                        <a:t>Cannot record attendance/outcomes</a:t>
                      </a:r>
                      <a:endParaRPr lang="en-AU"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User is not added as a facilitator</a:t>
                      </a:r>
                      <a:endParaRPr lang="en-AU"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Add user as a facilitator</a:t>
                      </a:r>
                      <a:endParaRPr lang="en-AU"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300373"/>
                  </a:ext>
                </a:extLst>
              </a:tr>
              <a:tr h="276438">
                <a:tc>
                  <a:txBody>
                    <a:bodyPr/>
                    <a:lstStyle/>
                    <a:p>
                      <a:r>
                        <a:rPr lang="en-US" sz="1400" dirty="0">
                          <a:solidFill>
                            <a:schemeClr val="tx1"/>
                          </a:solidFill>
                        </a:rPr>
                        <a:t>Can't add a facilitator</a:t>
                      </a:r>
                      <a:endParaRPr lang="en-AU" sz="14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rPr>
                        <a:t>Cannot be a primary facilitator for 2 concurrent groups</a:t>
                      </a:r>
                    </a:p>
                    <a:p>
                      <a:r>
                        <a:rPr lang="en-US" sz="1400" dirty="0">
                          <a:solidFill>
                            <a:schemeClr val="tx1"/>
                          </a:solidFill>
                        </a:rPr>
                        <a:t>Clients already added to group</a:t>
                      </a:r>
                      <a:endParaRPr lang="en-AU" sz="14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solidFill>
                            <a:schemeClr val="tx1"/>
                          </a:solidFill>
                        </a:rPr>
                        <a:t>Resolve conflicting appts</a:t>
                      </a:r>
                    </a:p>
                    <a:p>
                      <a:r>
                        <a:rPr lang="en-AU" sz="1400" b="0" dirty="0">
                          <a:solidFill>
                            <a:schemeClr val="tx1"/>
                          </a:solidFill>
                        </a:rPr>
                        <a:t>Cannot add a facilitator once clients already added to group</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4548260"/>
                  </a:ext>
                </a:extLst>
              </a:tr>
              <a:tr h="276438">
                <a:tc>
                  <a:txBody>
                    <a:bodyPr/>
                    <a:lstStyle/>
                    <a:p>
                      <a:r>
                        <a:rPr lang="en-US" sz="1400" dirty="0"/>
                        <a:t>Cannot backdate a facilitator</a:t>
                      </a:r>
                      <a:endParaRPr lang="en-AU"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Cannot change facilitators once a group is finished</a:t>
                      </a:r>
                      <a:endParaRPr lang="en-AU"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No fix available</a:t>
                      </a:r>
                      <a:endParaRPr lang="en-AU"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1053002"/>
                  </a:ext>
                </a:extLst>
              </a:tr>
              <a:tr h="276438">
                <a:tc>
                  <a:txBody>
                    <a:bodyPr/>
                    <a:lstStyle/>
                    <a:p>
                      <a:r>
                        <a:rPr lang="en-US" sz="1400" dirty="0"/>
                        <a:t>Can't find previous group info</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400" b="1" dirty="0"/>
                        <a:t>Group templates </a:t>
                      </a:r>
                      <a:r>
                        <a:rPr lang="en-US" sz="1400" dirty="0"/>
                        <a:t>section only shows upcoming groups</a:t>
                      </a:r>
                      <a:endParaRPr lang="en-AU" sz="1400" dirty="0"/>
                    </a:p>
                  </a:txBody>
                  <a:tcPr>
                    <a:lnT w="12700" cap="flat" cmpd="sng" algn="ctr">
                      <a:solidFill>
                        <a:schemeClr val="tx1"/>
                      </a:solidFill>
                      <a:prstDash val="solid"/>
                      <a:round/>
                      <a:headEnd type="none" w="med" len="med"/>
                      <a:tailEnd type="none" w="med" len="med"/>
                    </a:lnT>
                  </a:tcPr>
                </a:tc>
                <a:tc>
                  <a:txBody>
                    <a:bodyPr/>
                    <a:lstStyle/>
                    <a:p>
                      <a:r>
                        <a:rPr lang="en-US" sz="1400" dirty="0"/>
                        <a:t>Use </a:t>
                      </a:r>
                      <a:r>
                        <a:rPr lang="en-US" sz="1400" b="1" dirty="0"/>
                        <a:t>manage groups</a:t>
                      </a:r>
                      <a:r>
                        <a:rPr lang="en-US" sz="1400" b="0" dirty="0"/>
                        <a:t>, input a historic date when searching</a:t>
                      </a:r>
                      <a:endParaRPr lang="en-AU"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35456501"/>
                  </a:ext>
                </a:extLst>
              </a:tr>
              <a:tr h="298824">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400" dirty="0"/>
                        <a:t>Facilitators  are the only person who can review previous group attendance</a:t>
                      </a:r>
                      <a:endParaRPr lang="en-AU" sz="1400" dirty="0"/>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System administrator can access other facilitators groups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Run a group report to gain group/participant info</a:t>
                      </a:r>
                      <a:endParaRPr lang="en-AU" sz="1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697205"/>
                  </a:ext>
                </a:extLst>
              </a:tr>
              <a:tr h="292638">
                <a:tc>
                  <a:txBody>
                    <a:bodyPr/>
                    <a:lstStyle/>
                    <a:p>
                      <a:r>
                        <a:rPr lang="en-US" sz="1400" dirty="0"/>
                        <a:t>Can't record an individual's group observations</a:t>
                      </a:r>
                      <a:endParaRPr lang="en-AU"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Have already finalised the session by recording the attendance/session note first</a:t>
                      </a:r>
                      <a:endParaRPr lang="en-AU"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No fix. Add as a separate note in the client file</a:t>
                      </a:r>
                      <a:endParaRPr lang="en-AU"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1660774"/>
                  </a:ext>
                </a:extLst>
              </a:tr>
              <a:tr h="314756">
                <a:tc>
                  <a:txBody>
                    <a:bodyPr/>
                    <a:lstStyle/>
                    <a:p>
                      <a:r>
                        <a:rPr lang="en-US" sz="1400" dirty="0"/>
                        <a:t>Record attendance against an unplanned client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A group invitation cannot be backdated</a:t>
                      </a:r>
                      <a:endParaRPr lang="en-AU"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Can record an attendance note via an individual session note</a:t>
                      </a:r>
                    </a:p>
                    <a:p>
                      <a:r>
                        <a:rPr lang="en-US" sz="1400" dirty="0"/>
                        <a:t>Future attendance ticking /outcome recording will be available</a:t>
                      </a:r>
                      <a:endParaRPr lang="en-AU"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1285209"/>
                  </a:ext>
                </a:extLst>
              </a:tr>
            </a:tbl>
          </a:graphicData>
        </a:graphic>
      </p:graphicFrame>
      <p:sp>
        <p:nvSpPr>
          <p:cNvPr id="7" name="Title 1">
            <a:extLst>
              <a:ext uri="{FF2B5EF4-FFF2-40B4-BE49-F238E27FC236}">
                <a16:creationId xmlns:a16="http://schemas.microsoft.com/office/drawing/2014/main" id="{F22FAB68-1B57-41AA-93F2-A2935027F45E}"/>
              </a:ext>
            </a:extLst>
          </p:cNvPr>
          <p:cNvSpPr txBox="1">
            <a:spLocks/>
          </p:cNvSpPr>
          <p:nvPr/>
        </p:nvSpPr>
        <p:spPr>
          <a:xfrm>
            <a:off x="538162" y="806767"/>
            <a:ext cx="11115675" cy="80962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2000" dirty="0"/>
              <a:t>The management of groups in CDIS is required to be done in a specific order &amp; process. Failure to do so  may result in the group not recording outcomes and attendance as anticipated.</a:t>
            </a:r>
          </a:p>
          <a:p>
            <a:r>
              <a:rPr lang="en-AU" sz="2000" dirty="0"/>
              <a:t>The below table is a quick snapshot of the potential CDIS group issues.</a:t>
            </a:r>
            <a:endParaRPr lang="en-AU" sz="2000" dirty="0">
              <a:cs typeface="Calibri Light"/>
            </a:endParaRPr>
          </a:p>
        </p:txBody>
      </p:sp>
    </p:spTree>
    <p:extLst>
      <p:ext uri="{BB962C8B-B14F-4D97-AF65-F5344CB8AC3E}">
        <p14:creationId xmlns:p14="http://schemas.microsoft.com/office/powerpoint/2010/main" val="461899581"/>
      </p:ext>
    </p:extLst>
  </p:cSld>
  <p:clrMapOvr>
    <a:masterClrMapping/>
  </p:clrMapOvr>
  <mc:AlternateContent xmlns:mc="http://schemas.openxmlformats.org/markup-compatibility/2006" xmlns:p14="http://schemas.microsoft.com/office/powerpoint/2010/main">
    <mc:Choice Requires="p14">
      <p:transition spd="slow" p14:dur="2000" advTm="31891"/>
    </mc:Choice>
    <mc:Fallback xmlns="">
      <p:transition spd="slow" advTm="31891"/>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accent2">
                    <a:lumMod val="75000"/>
                  </a:schemeClr>
                </a:solidFill>
                <a:latin typeface="+mn-lt"/>
                <a:cs typeface="Calibri"/>
              </a:rPr>
              <a:t>Questions???</a:t>
            </a:r>
          </a:p>
        </p:txBody>
      </p:sp>
      <p:sp>
        <p:nvSpPr>
          <p:cNvPr id="3" name="Content Placeholder 2"/>
          <p:cNvSpPr>
            <a:spLocks noGrp="1"/>
          </p:cNvSpPr>
          <p:nvPr>
            <p:ph idx="1"/>
          </p:nvPr>
        </p:nvSpPr>
        <p:spPr>
          <a:xfrm>
            <a:off x="581722" y="1451518"/>
            <a:ext cx="10972800" cy="4525963"/>
          </a:xfrm>
        </p:spPr>
        <p:txBody>
          <a:bodyPr vert="horz" lIns="91440" tIns="45720" rIns="91440" bIns="45720" rtlCol="0" anchor="t">
            <a:normAutofit/>
          </a:bodyPr>
          <a:lstStyle/>
          <a:p>
            <a:endParaRPr lang="en-AU" dirty="0">
              <a:cs typeface="Calibri"/>
            </a:endParaRPr>
          </a:p>
          <a:p>
            <a:endParaRPr lang="en-AU" dirty="0">
              <a:cs typeface="Calibri"/>
            </a:endParaRPr>
          </a:p>
          <a:p>
            <a:endParaRPr lang="en-AU" dirty="0">
              <a:cs typeface="Calibri"/>
            </a:endParaRPr>
          </a:p>
          <a:p>
            <a:endParaRPr lang="en-AU" dirty="0">
              <a:cs typeface="Calibri"/>
            </a:endParaRPr>
          </a:p>
          <a:p>
            <a:endParaRPr lang="en-AU" dirty="0">
              <a:cs typeface="Calibri"/>
            </a:endParaRPr>
          </a:p>
        </p:txBody>
      </p:sp>
      <p:pic>
        <p:nvPicPr>
          <p:cNvPr id="4" name="Graphic 5" descr="Customer review with solid fill">
            <a:extLst>
              <a:ext uri="{FF2B5EF4-FFF2-40B4-BE49-F238E27FC236}">
                <a16:creationId xmlns:a16="http://schemas.microsoft.com/office/drawing/2014/main" id="{9FC931E5-5D27-4CA8-8125-D34BD2FF31A0}"/>
              </a:ext>
            </a:extLst>
          </p:cNvPr>
          <p:cNvPicPr>
            <a:picLocks noChangeAspect="1"/>
          </p:cNvPicPr>
          <p:nvPr/>
        </p:nvPicPr>
        <p:blipFill>
          <a:blip r:embed="rId2"/>
          <a:stretch>
            <a:fillRect/>
          </a:stretch>
        </p:blipFill>
        <p:spPr>
          <a:xfrm>
            <a:off x="4400550" y="1935956"/>
            <a:ext cx="3343274" cy="3343274"/>
          </a:xfrm>
          <a:prstGeom prst="rect">
            <a:avLst/>
          </a:prstGeom>
        </p:spPr>
      </p:pic>
    </p:spTree>
    <p:extLst>
      <p:ext uri="{BB962C8B-B14F-4D97-AF65-F5344CB8AC3E}">
        <p14:creationId xmlns:p14="http://schemas.microsoft.com/office/powerpoint/2010/main" val="1500639141"/>
      </p:ext>
    </p:extLst>
  </p:cSld>
  <p:clrMapOvr>
    <a:masterClrMapping/>
  </p:clrMapOvr>
  <mc:AlternateContent xmlns:mc="http://schemas.openxmlformats.org/markup-compatibility/2006" xmlns:p14="http://schemas.microsoft.com/office/powerpoint/2010/main">
    <mc:Choice Requires="p14">
      <p:transition spd="slow" p14:dur="2000" advTm="7881"/>
    </mc:Choice>
    <mc:Fallback xmlns="">
      <p:transition spd="slow" advTm="788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9" name="Picture 5158"/>
          <p:cNvPicPr>
            <a:picLocks noChangeAspect="1"/>
          </p:cNvPicPr>
          <p:nvPr/>
        </p:nvPicPr>
        <p:blipFill rotWithShape="1">
          <a:blip r:embed="rId3"/>
          <a:srcRect b="4018"/>
          <a:stretch/>
        </p:blipFill>
        <p:spPr>
          <a:xfrm>
            <a:off x="1647826" y="1037949"/>
            <a:ext cx="8473002" cy="5182895"/>
          </a:xfrm>
          <a:prstGeom prst="rect">
            <a:avLst/>
          </a:prstGeom>
        </p:spPr>
      </p:pic>
      <p:sp>
        <p:nvSpPr>
          <p:cNvPr id="5" name="TextBox 4">
            <a:extLst>
              <a:ext uri="{FF2B5EF4-FFF2-40B4-BE49-F238E27FC236}">
                <a16:creationId xmlns:a16="http://schemas.microsoft.com/office/drawing/2014/main" id="{E864FDB5-3660-47F7-B284-DE05059503E8}"/>
              </a:ext>
            </a:extLst>
          </p:cNvPr>
          <p:cNvSpPr txBox="1"/>
          <p:nvPr/>
        </p:nvSpPr>
        <p:spPr>
          <a:xfrm>
            <a:off x="1561178" y="268508"/>
            <a:ext cx="2506840" cy="769441"/>
          </a:xfrm>
          <a:prstGeom prst="rect">
            <a:avLst/>
          </a:prstGeom>
          <a:noFill/>
        </p:spPr>
        <p:txBody>
          <a:bodyPr wrap="none" rtlCol="0">
            <a:spAutoFit/>
          </a:bodyPr>
          <a:lstStyle/>
          <a:p>
            <a:r>
              <a:rPr lang="en-AU" sz="4400" dirty="0">
                <a:solidFill>
                  <a:schemeClr val="accent2"/>
                </a:solidFill>
              </a:rPr>
              <a:t>Resources</a:t>
            </a:r>
          </a:p>
        </p:txBody>
      </p:sp>
      <p:sp>
        <p:nvSpPr>
          <p:cNvPr id="2" name="TextBox 1">
            <a:extLst>
              <a:ext uri="{FF2B5EF4-FFF2-40B4-BE49-F238E27FC236}">
                <a16:creationId xmlns:a16="http://schemas.microsoft.com/office/drawing/2014/main" id="{9D8BCC2E-97D4-40A7-812B-B34DF85D842A}"/>
              </a:ext>
            </a:extLst>
          </p:cNvPr>
          <p:cNvSpPr txBox="1"/>
          <p:nvPr/>
        </p:nvSpPr>
        <p:spPr>
          <a:xfrm>
            <a:off x="6096000" y="5448300"/>
            <a:ext cx="2333625" cy="369332"/>
          </a:xfrm>
          <a:prstGeom prst="rect">
            <a:avLst/>
          </a:prstGeom>
          <a:noFill/>
        </p:spPr>
        <p:txBody>
          <a:bodyPr wrap="square" rtlCol="0">
            <a:spAutoFit/>
          </a:bodyPr>
          <a:lstStyle/>
          <a:p>
            <a:r>
              <a:rPr lang="en-AU" dirty="0"/>
              <a:t>Vimeo password = </a:t>
            </a:r>
            <a:r>
              <a:rPr lang="en-AU" dirty="0" err="1"/>
              <a:t>cdis</a:t>
            </a:r>
            <a:endParaRPr lang="en-AU" dirty="0"/>
          </a:p>
        </p:txBody>
      </p:sp>
    </p:spTree>
    <p:extLst>
      <p:ext uri="{BB962C8B-B14F-4D97-AF65-F5344CB8AC3E}">
        <p14:creationId xmlns:p14="http://schemas.microsoft.com/office/powerpoint/2010/main" val="1740832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A84213-A869-4467-B876-EEDE0D1B0343}"/>
              </a:ext>
            </a:extLst>
          </p:cNvPr>
          <p:cNvSpPr txBox="1"/>
          <p:nvPr/>
        </p:nvSpPr>
        <p:spPr>
          <a:xfrm>
            <a:off x="1097279" y="372740"/>
            <a:ext cx="5008102" cy="769441"/>
          </a:xfrm>
          <a:prstGeom prst="rect">
            <a:avLst/>
          </a:prstGeom>
          <a:noFill/>
        </p:spPr>
        <p:txBody>
          <a:bodyPr wrap="none" rtlCol="0">
            <a:spAutoFit/>
          </a:bodyPr>
          <a:lstStyle/>
          <a:p>
            <a:r>
              <a:rPr lang="en-AU" sz="4400" dirty="0">
                <a:solidFill>
                  <a:schemeClr val="accent2"/>
                </a:solidFill>
              </a:rPr>
              <a:t>Support – CDIS Users</a:t>
            </a:r>
          </a:p>
        </p:txBody>
      </p:sp>
      <p:sp>
        <p:nvSpPr>
          <p:cNvPr id="7" name="Content Placeholder 5">
            <a:extLst>
              <a:ext uri="{FF2B5EF4-FFF2-40B4-BE49-F238E27FC236}">
                <a16:creationId xmlns:a16="http://schemas.microsoft.com/office/drawing/2014/main" id="{53AB01E9-44D1-4615-89CC-4A8A8B749AE2}"/>
              </a:ext>
            </a:extLst>
          </p:cNvPr>
          <p:cNvSpPr txBox="1">
            <a:spLocks/>
          </p:cNvSpPr>
          <p:nvPr/>
        </p:nvSpPr>
        <p:spPr>
          <a:xfrm>
            <a:off x="963928" y="1439785"/>
            <a:ext cx="9475471" cy="4875289"/>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ts val="1350"/>
              </a:lnSpc>
              <a:spcAft>
                <a:spcPts val="600"/>
              </a:spcAft>
            </a:pPr>
            <a:r>
              <a:rPr lang="en-AU" sz="1800" dirty="0">
                <a:ea typeface="Times New Roman" panose="02020603050405020304" pitchFamily="18" charset="0"/>
                <a:cs typeface="Times New Roman" panose="02020603050405020304" pitchFamily="18" charset="0"/>
              </a:rPr>
              <a:t>When you are experiencing a CDIS issue / problem / question:</a:t>
            </a:r>
            <a:endParaRPr lang="en-AU" sz="1800"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rabicPeriod"/>
            </a:pPr>
            <a:r>
              <a:rPr lang="en-AU" sz="1800" dirty="0">
                <a:ea typeface="Times New Roman" panose="02020603050405020304" pitchFamily="18" charset="0"/>
                <a:cs typeface="Times New Roman" panose="02020603050405020304" pitchFamily="18" charset="0"/>
              </a:rPr>
              <a:t>Check internally with your team leader / coordinator / CDIS Champions to validate what’s happening</a:t>
            </a:r>
            <a:endParaRPr lang="en-AU" sz="1800"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rabicPeriod"/>
            </a:pPr>
            <a:r>
              <a:rPr lang="en-AU" sz="1800" dirty="0">
                <a:ea typeface="Times New Roman" panose="02020603050405020304" pitchFamily="18" charset="0"/>
                <a:cs typeface="Times New Roman" panose="02020603050405020304" pitchFamily="18" charset="0"/>
              </a:rPr>
              <a:t>Check the online resources available to you, and if you're not closer to resolution, escalate to Contact CDIS Helpdesk on 1300 856 183 or </a:t>
            </a:r>
            <a:r>
              <a:rPr lang="en-AU" sz="1800" u="sng" dirty="0">
                <a:solidFill>
                  <a:srgbClr val="0563C1"/>
                </a:solidFill>
                <a:ea typeface="Times New Roman" panose="02020603050405020304" pitchFamily="18" charset="0"/>
                <a:cs typeface="Times New Roman" panose="02020603050405020304" pitchFamily="18" charset="0"/>
                <a:hlinkClick r:id="rId3"/>
              </a:rPr>
              <a:t>CDISApplicationSupport@dhhs.vic.gov.au</a:t>
            </a:r>
            <a:r>
              <a:rPr lang="en-AU" sz="1800" u="sng" dirty="0">
                <a:solidFill>
                  <a:srgbClr val="0563C1"/>
                </a:solidFill>
                <a:ea typeface="Times New Roman" panose="02020603050405020304" pitchFamily="18" charset="0"/>
                <a:cs typeface="Times New Roman" panose="02020603050405020304" pitchFamily="18" charset="0"/>
              </a:rPr>
              <a:t> </a:t>
            </a:r>
            <a:r>
              <a:rPr lang="en-AU" sz="1800" dirty="0">
                <a:ea typeface="Times New Roman" panose="02020603050405020304" pitchFamily="18" charset="0"/>
                <a:cs typeface="Times New Roman" panose="02020603050405020304" pitchFamily="18" charset="0"/>
              </a:rPr>
              <a:t>with the following important detail</a:t>
            </a:r>
            <a:endParaRPr lang="en-AU" sz="1800"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lphaUcPeriod"/>
            </a:pPr>
            <a:r>
              <a:rPr lang="en-AU" sz="1800" dirty="0">
                <a:ea typeface="Times New Roman" panose="02020603050405020304" pitchFamily="18" charset="0"/>
                <a:cs typeface="Times New Roman" panose="02020603050405020304" pitchFamily="18" charset="0"/>
              </a:rPr>
              <a:t>In summary what is question or problem?</a:t>
            </a:r>
            <a:endParaRPr lang="en-AU" sz="1800" dirty="0">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dirty="0">
                <a:ea typeface="Times New Roman" panose="02020603050405020304" pitchFamily="18" charset="0"/>
                <a:cs typeface="Times New Roman" panose="02020603050405020304" pitchFamily="18" charset="0"/>
              </a:rPr>
              <a:t>What screen are you using / what actions are you doing in CDIS, </a:t>
            </a:r>
            <a:endParaRPr lang="en-AU" dirty="0">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dirty="0">
                <a:ea typeface="Times New Roman" panose="02020603050405020304" pitchFamily="18" charset="0"/>
                <a:cs typeface="Times New Roman" panose="02020603050405020304" pitchFamily="18" charset="0"/>
              </a:rPr>
              <a:t>What is the outcome you’re expecting?</a:t>
            </a:r>
            <a:endParaRPr lang="en-AU" dirty="0">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dirty="0">
                <a:ea typeface="Times New Roman" panose="02020603050405020304" pitchFamily="18" charset="0"/>
                <a:cs typeface="Times New Roman" panose="02020603050405020304" pitchFamily="18" charset="0"/>
              </a:rPr>
              <a:t>What is actually happening instead?</a:t>
            </a:r>
            <a:endParaRPr lang="en-AU" dirty="0">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b="1" dirty="0">
                <a:ea typeface="Times New Roman" panose="02020603050405020304" pitchFamily="18" charset="0"/>
                <a:cs typeface="Times New Roman" panose="02020603050405020304" pitchFamily="18" charset="0"/>
              </a:rPr>
              <a:t>NB: Client ID</a:t>
            </a:r>
            <a:endParaRPr lang="en-AU"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lphaUcPeriod"/>
            </a:pPr>
            <a:r>
              <a:rPr lang="en-AU" sz="1800" dirty="0">
                <a:ea typeface="Times New Roman" panose="02020603050405020304" pitchFamily="18" charset="0"/>
                <a:cs typeface="Times New Roman" panose="02020603050405020304" pitchFamily="18" charset="0"/>
              </a:rPr>
              <a:t>Take a screen capture of the error / copy and paste the URL (web address), name the screen you’re in, and for reports, detail the year or data range and any other data selections, and capture the error message</a:t>
            </a:r>
            <a:endParaRPr lang="en-AU" sz="1800"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lphaUcPeriod"/>
            </a:pPr>
            <a:r>
              <a:rPr lang="en-AU" sz="1800" dirty="0">
                <a:ea typeface="Times New Roman" panose="02020603050405020304" pitchFamily="18" charset="0"/>
                <a:cs typeface="Times New Roman" panose="02020603050405020304" pitchFamily="18" charset="0"/>
              </a:rPr>
              <a:t>Are you the only one with the issue or are others experiencing this too? When was this problem first noticed?</a:t>
            </a:r>
            <a:endParaRPr lang="en-AU" sz="1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500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A84213-A869-4467-B876-EEDE0D1B0343}"/>
              </a:ext>
            </a:extLst>
          </p:cNvPr>
          <p:cNvSpPr txBox="1"/>
          <p:nvPr/>
        </p:nvSpPr>
        <p:spPr>
          <a:xfrm>
            <a:off x="1097279" y="372740"/>
            <a:ext cx="5966249" cy="769441"/>
          </a:xfrm>
          <a:prstGeom prst="rect">
            <a:avLst/>
          </a:prstGeom>
          <a:noFill/>
        </p:spPr>
        <p:txBody>
          <a:bodyPr wrap="none" rtlCol="0">
            <a:spAutoFit/>
          </a:bodyPr>
          <a:lstStyle/>
          <a:p>
            <a:r>
              <a:rPr lang="en-AU" sz="4400" dirty="0">
                <a:solidFill>
                  <a:schemeClr val="accent2"/>
                </a:solidFill>
              </a:rPr>
              <a:t>Support – Support Teams</a:t>
            </a:r>
          </a:p>
        </p:txBody>
      </p:sp>
      <p:sp>
        <p:nvSpPr>
          <p:cNvPr id="7" name="Content Placeholder 5">
            <a:extLst>
              <a:ext uri="{FF2B5EF4-FFF2-40B4-BE49-F238E27FC236}">
                <a16:creationId xmlns:a16="http://schemas.microsoft.com/office/drawing/2014/main" id="{53AB01E9-44D1-4615-89CC-4A8A8B749AE2}"/>
              </a:ext>
            </a:extLst>
          </p:cNvPr>
          <p:cNvSpPr txBox="1">
            <a:spLocks/>
          </p:cNvSpPr>
          <p:nvPr/>
        </p:nvSpPr>
        <p:spPr>
          <a:xfrm>
            <a:off x="963928" y="1439785"/>
            <a:ext cx="9475471" cy="4141865"/>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lvl="0" indent="-342900">
              <a:lnSpc>
                <a:spcPts val="1350"/>
              </a:lnSpc>
              <a:spcAft>
                <a:spcPts val="600"/>
              </a:spcAft>
              <a:buFont typeface="+mj-lt"/>
              <a:buAutoNum type="arabicPeriod"/>
            </a:pPr>
            <a:r>
              <a:rPr lang="en-AU" sz="1800" dirty="0">
                <a:effectLst/>
                <a:ea typeface="Times New Roman" panose="02020603050405020304" pitchFamily="18" charset="0"/>
                <a:cs typeface="Times New Roman" panose="02020603050405020304" pitchFamily="18" charset="0"/>
              </a:rPr>
              <a:t>Record issue / question /problem and assign Incident #</a:t>
            </a:r>
            <a:endParaRPr lang="en-AU" sz="1800" dirty="0">
              <a:effectLst/>
              <a:ea typeface="Calibri" panose="020F0502020204030204" pitchFamily="34" charset="0"/>
              <a:cs typeface="Times New Roman" panose="02020603050405020304" pitchFamily="18" charset="0"/>
            </a:endParaRPr>
          </a:p>
          <a:p>
            <a:pPr marL="342900" lvl="0" indent="-342900">
              <a:lnSpc>
                <a:spcPts val="1350"/>
              </a:lnSpc>
              <a:spcAft>
                <a:spcPts val="600"/>
              </a:spcAft>
              <a:buFont typeface="+mj-lt"/>
              <a:buAutoNum type="arabicPeriod"/>
            </a:pPr>
            <a:r>
              <a:rPr lang="en-AU" sz="1800" dirty="0">
                <a:effectLst/>
                <a:ea typeface="Times New Roman" panose="02020603050405020304" pitchFamily="18" charset="0"/>
                <a:cs typeface="Times New Roman" panose="02020603050405020304" pitchFamily="18" charset="0"/>
              </a:rPr>
              <a:t>Triage &gt; Fix on first contact if possible &gt;</a:t>
            </a:r>
            <a:endParaRPr lang="en-AU" sz="1800" dirty="0">
              <a:effectLst/>
              <a:ea typeface="Calibri" panose="020F0502020204030204" pitchFamily="34" charset="0"/>
              <a:cs typeface="Times New Roman" panose="02020603050405020304" pitchFamily="18" charset="0"/>
            </a:endParaRPr>
          </a:p>
          <a:p>
            <a:pPr marL="342900" lvl="0" indent="-342900">
              <a:lnSpc>
                <a:spcPts val="1350"/>
              </a:lnSpc>
              <a:spcAft>
                <a:spcPts val="600"/>
              </a:spcAft>
              <a:buFont typeface="Symbol" panose="05050102010706020507" pitchFamily="18" charset="2"/>
              <a:buChar char=""/>
            </a:pPr>
            <a:r>
              <a:rPr lang="en-AU" sz="1800" dirty="0">
                <a:effectLst/>
                <a:ea typeface="Times New Roman" panose="02020603050405020304" pitchFamily="18" charset="0"/>
                <a:cs typeface="Times New Roman" panose="02020603050405020304" pitchFamily="18" charset="0"/>
              </a:rPr>
              <a:t>If Technical the helpdesk will review and resolve</a:t>
            </a:r>
            <a:endParaRPr lang="en-AU" sz="1800" dirty="0">
              <a:effectLst/>
              <a:ea typeface="Calibri" panose="020F0502020204030204" pitchFamily="34" charset="0"/>
              <a:cs typeface="Times New Roman" panose="02020603050405020304" pitchFamily="18" charset="0"/>
            </a:endParaRPr>
          </a:p>
          <a:p>
            <a:pPr marL="342900" lvl="0" indent="-342900">
              <a:lnSpc>
                <a:spcPts val="1350"/>
              </a:lnSpc>
              <a:spcAft>
                <a:spcPts val="600"/>
              </a:spcAft>
              <a:buFont typeface="Symbol" panose="05050102010706020507" pitchFamily="18" charset="2"/>
              <a:buChar char=""/>
            </a:pPr>
            <a:r>
              <a:rPr lang="en-AU" sz="1800" dirty="0">
                <a:effectLst/>
                <a:ea typeface="Times New Roman" panose="02020603050405020304" pitchFamily="18" charset="0"/>
                <a:cs typeface="Times New Roman" panose="02020603050405020304" pitchFamily="18" charset="0"/>
              </a:rPr>
              <a:t>If Clinical the helpdesk will assign it to the clinical team to review and resolve</a:t>
            </a:r>
            <a:endParaRPr lang="en-AU" sz="1800" dirty="0">
              <a:effectLst/>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dirty="0">
                <a:effectLst/>
                <a:ea typeface="Times New Roman" panose="02020603050405020304" pitchFamily="18" charset="0"/>
                <a:cs typeface="Times New Roman" panose="02020603050405020304" pitchFamily="18" charset="0"/>
              </a:rPr>
              <a:t>If either team requires the issue to be escalated to supplier this is done</a:t>
            </a:r>
            <a:endParaRPr lang="en-AU" dirty="0">
              <a:effectLst/>
              <a:ea typeface="Calibri" panose="020F0502020204030204" pitchFamily="34" charset="0"/>
              <a:cs typeface="Times New Roman" panose="02020603050405020304" pitchFamily="18" charset="0"/>
            </a:endParaRPr>
          </a:p>
          <a:p>
            <a:pPr marL="342900" lvl="0" indent="-342900">
              <a:lnSpc>
                <a:spcPts val="1350"/>
              </a:lnSpc>
              <a:spcAft>
                <a:spcPts val="600"/>
              </a:spcAft>
              <a:buFont typeface="+mj-lt"/>
              <a:buAutoNum type="arabicPeriod" startAt="3"/>
            </a:pPr>
            <a:r>
              <a:rPr lang="en-AU" sz="1800" dirty="0">
                <a:effectLst/>
                <a:ea typeface="Times New Roman" panose="02020603050405020304" pitchFamily="18" charset="0"/>
                <a:cs typeface="Times New Roman" panose="02020603050405020304" pitchFamily="18" charset="0"/>
              </a:rPr>
              <a:t>Clinical team in DH MCH reviews and responds, and if required, consults with Clinical experts in DH, MAV and CDIS reference group</a:t>
            </a:r>
            <a:endParaRPr lang="en-AU"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2541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2446" y="523800"/>
            <a:ext cx="12048163" cy="5529458"/>
          </a:xfrm>
          <a:prstGeom prst="rect">
            <a:avLst/>
          </a:prstGeom>
        </p:spPr>
      </p:pic>
    </p:spTree>
    <p:extLst>
      <p:ext uri="{BB962C8B-B14F-4D97-AF65-F5344CB8AC3E}">
        <p14:creationId xmlns:p14="http://schemas.microsoft.com/office/powerpoint/2010/main" val="4146567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367808" y="801929"/>
            <a:ext cx="4525006" cy="4944165"/>
          </a:xfrm>
          <a:prstGeom prst="rect">
            <a:avLst/>
          </a:prstGeom>
        </p:spPr>
      </p:pic>
      <p:pic>
        <p:nvPicPr>
          <p:cNvPr id="3" name="Picture 2"/>
          <p:cNvPicPr>
            <a:picLocks noChangeAspect="1"/>
          </p:cNvPicPr>
          <p:nvPr/>
        </p:nvPicPr>
        <p:blipFill>
          <a:blip r:embed="rId4"/>
          <a:stretch>
            <a:fillRect/>
          </a:stretch>
        </p:blipFill>
        <p:spPr>
          <a:xfrm>
            <a:off x="469530" y="2174404"/>
            <a:ext cx="6579161" cy="3563712"/>
          </a:xfrm>
          <a:prstGeom prst="rect">
            <a:avLst/>
          </a:prstGeom>
        </p:spPr>
      </p:pic>
      <p:sp>
        <p:nvSpPr>
          <p:cNvPr id="4" name="Oval 3"/>
          <p:cNvSpPr/>
          <p:nvPr/>
        </p:nvSpPr>
        <p:spPr>
          <a:xfrm>
            <a:off x="6627451" y="5445302"/>
            <a:ext cx="421240" cy="4417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873304" y="1255988"/>
            <a:ext cx="1858522" cy="769441"/>
          </a:xfrm>
          <a:prstGeom prst="rect">
            <a:avLst/>
          </a:prstGeom>
          <a:noFill/>
        </p:spPr>
        <p:txBody>
          <a:bodyPr wrap="none" rtlCol="0">
            <a:spAutoFit/>
          </a:bodyPr>
          <a:lstStyle/>
          <a:p>
            <a:r>
              <a:rPr lang="en-AU" sz="4400" b="1" dirty="0">
                <a:solidFill>
                  <a:schemeClr val="accent2"/>
                </a:solidFill>
              </a:rPr>
              <a:t>Legend</a:t>
            </a:r>
          </a:p>
        </p:txBody>
      </p:sp>
    </p:spTree>
    <p:extLst>
      <p:ext uri="{BB962C8B-B14F-4D97-AF65-F5344CB8AC3E}">
        <p14:creationId xmlns:p14="http://schemas.microsoft.com/office/powerpoint/2010/main" val="3612414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469065" y="3899538"/>
            <a:ext cx="5322469" cy="2065608"/>
          </a:xfrm>
          <a:prstGeom prst="rect">
            <a:avLst/>
          </a:prstGeom>
        </p:spPr>
      </p:pic>
      <p:pic>
        <p:nvPicPr>
          <p:cNvPr id="17" name="Picture 16"/>
          <p:cNvPicPr>
            <a:picLocks noChangeAspect="1"/>
          </p:cNvPicPr>
          <p:nvPr/>
        </p:nvPicPr>
        <p:blipFill>
          <a:blip r:embed="rId4"/>
          <a:stretch>
            <a:fillRect/>
          </a:stretch>
        </p:blipFill>
        <p:spPr>
          <a:xfrm>
            <a:off x="7073629" y="271998"/>
            <a:ext cx="4114928" cy="5745370"/>
          </a:xfrm>
          <a:prstGeom prst="rect">
            <a:avLst/>
          </a:prstGeom>
        </p:spPr>
      </p:pic>
      <p:pic>
        <p:nvPicPr>
          <p:cNvPr id="16" name="Picture 15"/>
          <p:cNvPicPr>
            <a:picLocks noChangeAspect="1"/>
          </p:cNvPicPr>
          <p:nvPr/>
        </p:nvPicPr>
        <p:blipFill>
          <a:blip r:embed="rId5"/>
          <a:stretch>
            <a:fillRect/>
          </a:stretch>
        </p:blipFill>
        <p:spPr>
          <a:xfrm>
            <a:off x="7390462" y="5047627"/>
            <a:ext cx="253511" cy="259693"/>
          </a:xfrm>
          <a:prstGeom prst="rect">
            <a:avLst/>
          </a:prstGeom>
        </p:spPr>
      </p:pic>
      <p:sp>
        <p:nvSpPr>
          <p:cNvPr id="18" name="TextBox 17"/>
          <p:cNvSpPr txBox="1"/>
          <p:nvPr/>
        </p:nvSpPr>
        <p:spPr>
          <a:xfrm>
            <a:off x="2900346" y="982103"/>
            <a:ext cx="3673313" cy="369332"/>
          </a:xfrm>
          <a:prstGeom prst="rect">
            <a:avLst/>
          </a:prstGeom>
          <a:noFill/>
        </p:spPr>
        <p:txBody>
          <a:bodyPr wrap="none" rtlCol="0">
            <a:spAutoFit/>
          </a:bodyPr>
          <a:lstStyle/>
          <a:p>
            <a:r>
              <a:rPr lang="en-AU" dirty="0">
                <a:solidFill>
                  <a:srgbClr val="7030A0"/>
                </a:solidFill>
              </a:rPr>
              <a:t>Blue Bar-Appointment not confirmed</a:t>
            </a:r>
          </a:p>
        </p:txBody>
      </p:sp>
      <p:sp>
        <p:nvSpPr>
          <p:cNvPr id="19" name="TextBox 18"/>
          <p:cNvSpPr txBox="1"/>
          <p:nvPr/>
        </p:nvSpPr>
        <p:spPr>
          <a:xfrm>
            <a:off x="2389204" y="3734358"/>
            <a:ext cx="4232634" cy="369332"/>
          </a:xfrm>
          <a:prstGeom prst="rect">
            <a:avLst/>
          </a:prstGeom>
          <a:noFill/>
        </p:spPr>
        <p:txBody>
          <a:bodyPr wrap="none" rtlCol="0">
            <a:spAutoFit/>
          </a:bodyPr>
          <a:lstStyle/>
          <a:p>
            <a:r>
              <a:rPr lang="en-AU" dirty="0">
                <a:solidFill>
                  <a:srgbClr val="7030A0"/>
                </a:solidFill>
              </a:rPr>
              <a:t>Purple Bar-Home visit or telephone consult</a:t>
            </a:r>
          </a:p>
        </p:txBody>
      </p:sp>
      <p:sp>
        <p:nvSpPr>
          <p:cNvPr id="20" name="TextBox 19"/>
          <p:cNvSpPr txBox="1"/>
          <p:nvPr/>
        </p:nvSpPr>
        <p:spPr>
          <a:xfrm>
            <a:off x="3407664" y="2480890"/>
            <a:ext cx="3165995" cy="369332"/>
          </a:xfrm>
          <a:prstGeom prst="rect">
            <a:avLst/>
          </a:prstGeom>
          <a:noFill/>
        </p:spPr>
        <p:txBody>
          <a:bodyPr wrap="none" rtlCol="0">
            <a:spAutoFit/>
          </a:bodyPr>
          <a:lstStyle/>
          <a:p>
            <a:r>
              <a:rPr lang="en-AU" dirty="0">
                <a:solidFill>
                  <a:srgbClr val="7030A0"/>
                </a:solidFill>
              </a:rPr>
              <a:t>Red bar-Cancelled appointment</a:t>
            </a:r>
          </a:p>
        </p:txBody>
      </p:sp>
      <p:sp>
        <p:nvSpPr>
          <p:cNvPr id="21" name="TextBox 20"/>
          <p:cNvSpPr txBox="1"/>
          <p:nvPr/>
        </p:nvSpPr>
        <p:spPr>
          <a:xfrm>
            <a:off x="3344787" y="5025236"/>
            <a:ext cx="3366884" cy="369332"/>
          </a:xfrm>
          <a:prstGeom prst="rect">
            <a:avLst/>
          </a:prstGeom>
          <a:noFill/>
        </p:spPr>
        <p:txBody>
          <a:bodyPr wrap="none" rtlCol="0">
            <a:spAutoFit/>
          </a:bodyPr>
          <a:lstStyle/>
          <a:p>
            <a:r>
              <a:rPr lang="en-AU" dirty="0">
                <a:solidFill>
                  <a:srgbClr val="FF0000"/>
                </a:solidFill>
              </a:rPr>
              <a:t>SMS appointment reminder sent</a:t>
            </a:r>
          </a:p>
        </p:txBody>
      </p:sp>
      <p:sp>
        <p:nvSpPr>
          <p:cNvPr id="22" name="TextBox 21"/>
          <p:cNvSpPr txBox="1"/>
          <p:nvPr/>
        </p:nvSpPr>
        <p:spPr>
          <a:xfrm>
            <a:off x="4481508" y="719735"/>
            <a:ext cx="2071657" cy="369332"/>
          </a:xfrm>
          <a:prstGeom prst="rect">
            <a:avLst/>
          </a:prstGeom>
          <a:noFill/>
        </p:spPr>
        <p:txBody>
          <a:bodyPr wrap="none" rtlCol="0">
            <a:spAutoFit/>
          </a:bodyPr>
          <a:lstStyle/>
          <a:p>
            <a:r>
              <a:rPr lang="en-AU" dirty="0">
                <a:solidFill>
                  <a:srgbClr val="FF0000"/>
                </a:solidFill>
              </a:rPr>
              <a:t>Interpreter required</a:t>
            </a:r>
          </a:p>
        </p:txBody>
      </p:sp>
      <p:sp>
        <p:nvSpPr>
          <p:cNvPr id="23" name="TextBox 22"/>
          <p:cNvSpPr txBox="1"/>
          <p:nvPr/>
        </p:nvSpPr>
        <p:spPr>
          <a:xfrm>
            <a:off x="3282258" y="2728366"/>
            <a:ext cx="3293722" cy="369332"/>
          </a:xfrm>
          <a:prstGeom prst="rect">
            <a:avLst/>
          </a:prstGeom>
          <a:noFill/>
        </p:spPr>
        <p:txBody>
          <a:bodyPr wrap="none" rtlCol="0">
            <a:spAutoFit/>
          </a:bodyPr>
          <a:lstStyle/>
          <a:p>
            <a:r>
              <a:rPr lang="en-AU" dirty="0">
                <a:solidFill>
                  <a:srgbClr val="FF0000"/>
                </a:solidFill>
              </a:rPr>
              <a:t>Risk factor flag or alert on history</a:t>
            </a:r>
          </a:p>
        </p:txBody>
      </p:sp>
      <p:sp>
        <p:nvSpPr>
          <p:cNvPr id="24" name="TextBox 23"/>
          <p:cNvSpPr txBox="1"/>
          <p:nvPr/>
        </p:nvSpPr>
        <p:spPr>
          <a:xfrm>
            <a:off x="3282258" y="3329917"/>
            <a:ext cx="3362395" cy="369332"/>
          </a:xfrm>
          <a:prstGeom prst="rect">
            <a:avLst/>
          </a:prstGeom>
          <a:noFill/>
        </p:spPr>
        <p:txBody>
          <a:bodyPr wrap="none" rtlCol="0">
            <a:spAutoFit/>
          </a:bodyPr>
          <a:lstStyle/>
          <a:p>
            <a:r>
              <a:rPr lang="en-AU" dirty="0">
                <a:solidFill>
                  <a:srgbClr val="FF0000"/>
                </a:solidFill>
              </a:rPr>
              <a:t>Calendar-Important Booking Note</a:t>
            </a:r>
          </a:p>
        </p:txBody>
      </p:sp>
      <p:sp>
        <p:nvSpPr>
          <p:cNvPr id="25" name="TextBox 24"/>
          <p:cNvSpPr txBox="1"/>
          <p:nvPr/>
        </p:nvSpPr>
        <p:spPr>
          <a:xfrm>
            <a:off x="3242381" y="4339762"/>
            <a:ext cx="3349250" cy="369332"/>
          </a:xfrm>
          <a:prstGeom prst="rect">
            <a:avLst/>
          </a:prstGeom>
          <a:noFill/>
        </p:spPr>
        <p:txBody>
          <a:bodyPr wrap="none" rtlCol="0">
            <a:spAutoFit/>
          </a:bodyPr>
          <a:lstStyle/>
          <a:p>
            <a:r>
              <a:rPr lang="en-AU" dirty="0">
                <a:solidFill>
                  <a:srgbClr val="FF0000"/>
                </a:solidFill>
              </a:rPr>
              <a:t>Email appointment reminder sent</a:t>
            </a:r>
          </a:p>
        </p:txBody>
      </p:sp>
      <p:sp>
        <p:nvSpPr>
          <p:cNvPr id="28" name="Right Arrow 27"/>
          <p:cNvSpPr/>
          <p:nvPr/>
        </p:nvSpPr>
        <p:spPr>
          <a:xfrm>
            <a:off x="6553165" y="5142734"/>
            <a:ext cx="846295" cy="144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ight Arrow 28"/>
          <p:cNvSpPr/>
          <p:nvPr/>
        </p:nvSpPr>
        <p:spPr>
          <a:xfrm>
            <a:off x="6621838" y="4485242"/>
            <a:ext cx="755881" cy="135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ight Arrow 29"/>
          <p:cNvSpPr/>
          <p:nvPr/>
        </p:nvSpPr>
        <p:spPr>
          <a:xfrm>
            <a:off x="6573659" y="2853985"/>
            <a:ext cx="548149" cy="118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Right Arrow 40"/>
          <p:cNvSpPr/>
          <p:nvPr/>
        </p:nvSpPr>
        <p:spPr>
          <a:xfrm>
            <a:off x="6577042" y="3474001"/>
            <a:ext cx="548149" cy="118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Right Arrow 41"/>
          <p:cNvSpPr/>
          <p:nvPr/>
        </p:nvSpPr>
        <p:spPr>
          <a:xfrm>
            <a:off x="6510072" y="888667"/>
            <a:ext cx="548149" cy="118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TextBox 30"/>
          <p:cNvSpPr txBox="1"/>
          <p:nvPr/>
        </p:nvSpPr>
        <p:spPr>
          <a:xfrm>
            <a:off x="826500" y="782048"/>
            <a:ext cx="1858522" cy="2123658"/>
          </a:xfrm>
          <a:prstGeom prst="rect">
            <a:avLst/>
          </a:prstGeom>
          <a:noFill/>
        </p:spPr>
        <p:txBody>
          <a:bodyPr wrap="none" rtlCol="0">
            <a:spAutoFit/>
          </a:bodyPr>
          <a:lstStyle/>
          <a:p>
            <a:r>
              <a:rPr lang="en-AU" sz="4400" b="1" dirty="0">
                <a:solidFill>
                  <a:schemeClr val="accent2"/>
                </a:solidFill>
              </a:rPr>
              <a:t>Legend</a:t>
            </a:r>
          </a:p>
          <a:p>
            <a:r>
              <a:rPr lang="en-AU" sz="4400" b="1" dirty="0">
                <a:solidFill>
                  <a:schemeClr val="accent2"/>
                </a:solidFill>
              </a:rPr>
              <a:t> &amp;</a:t>
            </a:r>
          </a:p>
          <a:p>
            <a:r>
              <a:rPr lang="en-AU" sz="4400" b="1" dirty="0">
                <a:solidFill>
                  <a:schemeClr val="accent2"/>
                </a:solidFill>
              </a:rPr>
              <a:t>Icons</a:t>
            </a:r>
          </a:p>
        </p:txBody>
      </p:sp>
    </p:spTree>
    <p:extLst>
      <p:ext uri="{BB962C8B-B14F-4D97-AF65-F5344CB8AC3E}">
        <p14:creationId xmlns:p14="http://schemas.microsoft.com/office/powerpoint/2010/main" val="59385711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35a6475d-fdaf-4e44-ad26-67993a5eb8cb">Active</Status>
    <FolderCategory xmlns="35a6475d-fdaf-4e44-ad26-67993a5eb8cb">2 Program / Project</FolderCategory>
    <TaxCatchAll xmlns="5ce0f2b5-5be5-4508-bce9-d7011ece0659"/>
    <lcf76f155ced4ddcb4097134ff3c332f xmlns="35a6475d-fdaf-4e44-ad26-67993a5eb8c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209C19F1B35A4D851C7AB95CE09F78" ma:contentTypeVersion="20" ma:contentTypeDescription="Create a new document." ma:contentTypeScope="" ma:versionID="f43fb2e382f81e8e646e6b35294e8597">
  <xsd:schema xmlns:xsd="http://www.w3.org/2001/XMLSchema" xmlns:xs="http://www.w3.org/2001/XMLSchema" xmlns:p="http://schemas.microsoft.com/office/2006/metadata/properties" xmlns:ns2="35a6475d-fdaf-4e44-ad26-67993a5eb8cb" xmlns:ns3="809e95fe-ce31-4ae8-bff2-815e252e6c7f" xmlns:ns4="5ce0f2b5-5be5-4508-bce9-d7011ece0659" targetNamespace="http://schemas.microsoft.com/office/2006/metadata/properties" ma:root="true" ma:fieldsID="521a2393841f162e6b2fe953cc326fc8" ns2:_="" ns3:_="" ns4:_="">
    <xsd:import namespace="35a6475d-fdaf-4e44-ad26-67993a5eb8cb"/>
    <xsd:import namespace="809e95fe-ce31-4ae8-bff2-815e252e6c7f"/>
    <xsd:import namespace="5ce0f2b5-5be5-4508-bce9-d7011ece065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Status" minOccurs="0"/>
                <xsd:element ref="ns2:MediaServiceLocation" minOccurs="0"/>
                <xsd:element ref="ns2:MediaLengthInSeconds" minOccurs="0"/>
                <xsd:element ref="ns2:lcf76f155ced4ddcb4097134ff3c332f" minOccurs="0"/>
                <xsd:element ref="ns4:TaxCatchAll" minOccurs="0"/>
                <xsd:element ref="ns2:Folder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a6475d-fdaf-4e44-ad26-67993a5eb8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Active" ma:description="Current project status" ma:format="Dropdown" ma:indexed="true" ma:internalName="Status">
      <xsd:simpleType>
        <xsd:restriction base="dms:Choice">
          <xsd:enumeration value="Proposed"/>
          <xsd:enumeration value="Active"/>
          <xsd:enumeration value="Completed"/>
          <xsd:enumeration value="Rejected"/>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FolderCategory" ma:index="25" nillable="true" ma:displayName="Folder Category" ma:default="2 Program / Project" ma:format="Dropdown" ma:indexed="true" ma:internalName="FolderCategory">
      <xsd:simpleType>
        <xsd:union memberTypes="dms:Text">
          <xsd:simpleType>
            <xsd:restriction base="dms:Choice">
              <xsd:enumeration value="1 Admin / Governance"/>
              <xsd:enumeration value="2 Program / Project"/>
              <xsd:enumeration value="3 Other"/>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809e95fe-ce31-4ae8-bff2-815e252e6c7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0f2b5-5be5-4508-bce9-d7011ece065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99135944-3a38-469b-b29a-bb0dd89aa16f}" ma:internalName="TaxCatchAll" ma:showField="CatchAllData" ma:web="809e95fe-ce31-4ae8-bff2-815e252e6c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80CDEA-2666-47C1-BB2C-D02688D90C55}">
  <ds:schemaRef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purl.org/dc/terms/"/>
    <ds:schemaRef ds:uri="5ce0f2b5-5be5-4508-bce9-d7011ece0659"/>
    <ds:schemaRef ds:uri="809e95fe-ce31-4ae8-bff2-815e252e6c7f"/>
    <ds:schemaRef ds:uri="35a6475d-fdaf-4e44-ad26-67993a5eb8cb"/>
    <ds:schemaRef ds:uri="http://www.w3.org/XML/1998/namespace"/>
    <ds:schemaRef ds:uri="http://purl.org/dc/dcmitype/"/>
  </ds:schemaRefs>
</ds:datastoreItem>
</file>

<file path=customXml/itemProps2.xml><?xml version="1.0" encoding="utf-8"?>
<ds:datastoreItem xmlns:ds="http://schemas.openxmlformats.org/officeDocument/2006/customXml" ds:itemID="{71E3785B-65FF-46E6-B25B-A7E44229CD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a6475d-fdaf-4e44-ad26-67993a5eb8cb"/>
    <ds:schemaRef ds:uri="809e95fe-ce31-4ae8-bff2-815e252e6c7f"/>
    <ds:schemaRef ds:uri="5ce0f2b5-5be5-4508-bce9-d7011ece06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09C9D0-70BF-4790-8B6D-BFF89C760B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9661</TotalTime>
  <Words>3492</Words>
  <Application>Microsoft Office PowerPoint</Application>
  <PresentationFormat>Widescreen</PresentationFormat>
  <Paragraphs>325</Paragraphs>
  <Slides>35</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Courier New</vt:lpstr>
      <vt:lpstr>Symbol</vt:lpstr>
      <vt:lpstr>Trebuchet MS</vt:lpstr>
      <vt:lpstr>Wingdings 3</vt:lpstr>
      <vt:lpstr>Facet</vt:lpstr>
      <vt:lpstr>CDIS House Keeping</vt:lpstr>
      <vt:lpstr>Child Development Information System (CDIS)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Scheduled SMS</vt:lpstr>
      <vt:lpstr>PowerPoint Presentation</vt:lpstr>
      <vt:lpstr>Bulk SMS reschedule</vt:lpstr>
      <vt:lpstr>Bulk SMS reschedule</vt:lpstr>
      <vt:lpstr>Bulk SMS reschedule</vt:lpstr>
      <vt:lpstr>SMS reminder not visible</vt:lpstr>
      <vt:lpstr>Check that client is open to MCH service</vt:lpstr>
      <vt:lpstr>Check that client is open to MCH service</vt:lpstr>
      <vt:lpstr>How to filter data in excel</vt:lpstr>
      <vt:lpstr>Relationships</vt:lpstr>
      <vt:lpstr>Check Relationships</vt:lpstr>
      <vt:lpstr>Check Information Sharing permissions</vt:lpstr>
      <vt:lpstr>Child Record</vt:lpstr>
      <vt:lpstr>Update Address</vt:lpstr>
      <vt:lpstr>PowerPoint Presentation</vt:lpstr>
      <vt:lpstr>PowerPoint Presentation</vt:lpstr>
      <vt:lpstr>PowerPoint Presentation</vt:lpstr>
      <vt:lpstr>Deceased Adult</vt:lpstr>
      <vt:lpstr>Transfer of Enhanced / S&amp;S  Client</vt:lpstr>
      <vt:lpstr>Birth Notification List</vt:lpstr>
      <vt:lpstr>Caregivers added to Birth Notification list</vt:lpstr>
      <vt:lpstr>Data Cleansing BN list</vt:lpstr>
      <vt:lpstr>PowerPoint Presentation</vt:lpstr>
      <vt:lpstr>PowerPoint Presentation</vt:lpstr>
      <vt:lpstr>Questions???</vt:lpstr>
    </vt:vector>
  </TitlesOfParts>
  <Company>Frankston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McKinnon</dc:creator>
  <cp:lastModifiedBy>Michael Green</cp:lastModifiedBy>
  <cp:revision>75</cp:revision>
  <dcterms:created xsi:type="dcterms:W3CDTF">2022-07-23T05:55:43Z</dcterms:created>
  <dcterms:modified xsi:type="dcterms:W3CDTF">2023-11-15T05:07:54Z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0x0101002F209C19F1B35A4D851C7AB95CE09F78</vt:lpwstr>
  </property>
  <property fmtid="{D5CDD505-2E9C-101B-9397-08002B2CF9AE}" pid="3" name="MSIP_Label_3d6aa9fe-4ab7-4a7c-8e39-ccc0b3ffed53_Enabled">
    <vt:lpwstr>true</vt:lpwstr>
  </property>
  <property fmtid="{D5CDD505-2E9C-101B-9397-08002B2CF9AE}" pid="4" name="MSIP_Label_3d6aa9fe-4ab7-4a7c-8e39-ccc0b3ffed53_SetDate">
    <vt:lpwstr>2022-08-08T04:28:32Z</vt:lpwstr>
  </property>
  <property fmtid="{D5CDD505-2E9C-101B-9397-08002B2CF9AE}" pid="5" name="MSIP_Label_3d6aa9fe-4ab7-4a7c-8e39-ccc0b3ffed53_Method">
    <vt:lpwstr>Privileged</vt:lpwstr>
  </property>
  <property fmtid="{D5CDD505-2E9C-101B-9397-08002B2CF9AE}" pid="6" name="MSIP_Label_3d6aa9fe-4ab7-4a7c-8e39-ccc0b3ffed53_Name">
    <vt:lpwstr>3d6aa9fe-4ab7-4a7c-8e39-ccc0b3ffed53</vt:lpwstr>
  </property>
  <property fmtid="{D5CDD505-2E9C-101B-9397-08002B2CF9AE}" pid="7" name="MSIP_Label_3d6aa9fe-4ab7-4a7c-8e39-ccc0b3ffed53_SiteId">
    <vt:lpwstr>c0e0601f-0fac-449c-9c88-a104c4eb9f28</vt:lpwstr>
  </property>
  <property fmtid="{D5CDD505-2E9C-101B-9397-08002B2CF9AE}" pid="8" name="MSIP_Label_3d6aa9fe-4ab7-4a7c-8e39-ccc0b3ffed53_ActionId">
    <vt:lpwstr>ad4f8b10-ac85-4928-8f88-a1c5450e5345</vt:lpwstr>
  </property>
  <property fmtid="{D5CDD505-2E9C-101B-9397-08002B2CF9AE}" pid="9" name="MSIP_Label_3d6aa9fe-4ab7-4a7c-8e39-ccc0b3ffed53_ContentBits">
    <vt:lpwstr>0</vt:lpwstr>
  </property>
</Properties>
</file>