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328" r:id="rId3"/>
    <p:sldId id="256" r:id="rId4"/>
    <p:sldId id="357" r:id="rId5"/>
    <p:sldId id="354" r:id="rId6"/>
    <p:sldId id="355" r:id="rId7"/>
    <p:sldId id="345" r:id="rId8"/>
    <p:sldId id="360" r:id="rId9"/>
    <p:sldId id="358" r:id="rId10"/>
    <p:sldId id="3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AD32C-E97D-26F0-15D8-CD32554FD321}" name="Melissa Ryan" initials="MR" userId="S::mryan@mav.asn.au::169f3ad4-a1c1-4d4c-bc50-d9e66cb109a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AD415-F43C-45A7-B7CC-6529EE5E871D}" v="4" dt="2024-11-28T00:05:02.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812" autoAdjust="0"/>
  </p:normalViewPr>
  <p:slideViewPr>
    <p:cSldViewPr snapToGrid="0">
      <p:cViewPr varScale="1">
        <p:scale>
          <a:sx n="90" d="100"/>
          <a:sy n="90"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43D7E-26F0-4417-A656-2F31A7762F47}" type="datetimeFigureOut">
              <a:rPr lang="en-AU" smtClean="0"/>
              <a:t>10/12/2024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BD302-87A9-4766-94B3-0C3F79AB0380}" type="slidenum">
              <a:rPr lang="en-AU" smtClean="0"/>
              <a:t>‹#›</a:t>
            </a:fld>
            <a:endParaRPr lang="en-AU"/>
          </a:p>
        </p:txBody>
      </p:sp>
    </p:spTree>
    <p:extLst>
      <p:ext uri="{BB962C8B-B14F-4D97-AF65-F5344CB8AC3E}">
        <p14:creationId xmlns:p14="http://schemas.microsoft.com/office/powerpoint/2010/main" val="421605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94C956-F780-4529-B525-61FE6025A465}" type="slidenum">
              <a:rPr lang="en-AU" smtClean="0"/>
              <a:t>1</a:t>
            </a:fld>
            <a:endParaRPr lang="en-AU"/>
          </a:p>
        </p:txBody>
      </p:sp>
    </p:spTree>
    <p:extLst>
      <p:ext uri="{BB962C8B-B14F-4D97-AF65-F5344CB8AC3E}">
        <p14:creationId xmlns:p14="http://schemas.microsoft.com/office/powerpoint/2010/main" val="98466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//Universal Active List</a:t>
            </a:r>
            <a:br>
              <a:rPr lang="en-US" dirty="0"/>
            </a:br>
            <a:r>
              <a:rPr lang="en-US" i="1" dirty="0"/>
              <a:t>Will displays green if the client has at least one transfer.</a:t>
            </a:r>
            <a:br>
              <a:rPr lang="en-US" dirty="0"/>
            </a:br>
            <a:r>
              <a:rPr lang="en-US" i="1" dirty="0"/>
              <a:t>This does not match the use case.</a:t>
            </a:r>
            <a:br>
              <a:rPr lang="en-US" dirty="0"/>
            </a:br>
            <a:br>
              <a:rPr lang="en-US" dirty="0"/>
            </a:br>
            <a:r>
              <a:rPr lang="en-US" i="1" dirty="0"/>
              <a:t>///Birth Notification List</a:t>
            </a:r>
            <a:br>
              <a:rPr lang="en-US" dirty="0"/>
            </a:br>
            <a:r>
              <a:rPr lang="en-US" i="1" dirty="0"/>
              <a:t>Will display green if the client has at least one transfer.</a:t>
            </a:r>
            <a:br>
              <a:rPr lang="en-US" dirty="0"/>
            </a:br>
            <a:r>
              <a:rPr lang="en-US" i="1" dirty="0"/>
              <a:t>This does match the use case.</a:t>
            </a:r>
            <a:br>
              <a:rPr lang="en-US" dirty="0"/>
            </a:br>
            <a:br>
              <a:rPr lang="en-US" dirty="0"/>
            </a:br>
            <a:r>
              <a:rPr lang="en-US" i="1" dirty="0"/>
              <a:t>///Programs Active List</a:t>
            </a:r>
            <a:br>
              <a:rPr lang="en-US" dirty="0"/>
            </a:br>
            <a:r>
              <a:rPr lang="en-US" i="1" dirty="0"/>
              <a:t>Will display green if the client has a transfer in the last 7 days.</a:t>
            </a:r>
            <a:br>
              <a:rPr lang="en-US" dirty="0"/>
            </a:br>
            <a:r>
              <a:rPr lang="en-US" i="1" dirty="0"/>
              <a:t>There are no specs in the use case for this.</a:t>
            </a:r>
          </a:p>
          <a:p>
            <a:r>
              <a:rPr lang="en-US" i="1" dirty="0"/>
              <a:t>Plan - </a:t>
            </a:r>
            <a:br>
              <a:rPr lang="en-US" dirty="0"/>
            </a:br>
            <a:r>
              <a:rPr lang="en-US" i="1" dirty="0"/>
              <a:t>Ensure all three screens have the feature: Highlight green if the client has had a transfer in the last 7 days</a:t>
            </a:r>
            <a:endParaRPr lang="en-AU" dirty="0"/>
          </a:p>
        </p:txBody>
      </p:sp>
      <p:sp>
        <p:nvSpPr>
          <p:cNvPr id="4" name="Slide Number Placeholder 3"/>
          <p:cNvSpPr>
            <a:spLocks noGrp="1"/>
          </p:cNvSpPr>
          <p:nvPr>
            <p:ph type="sldNum" sz="quarter" idx="5"/>
          </p:nvPr>
        </p:nvSpPr>
        <p:spPr/>
        <p:txBody>
          <a:bodyPr/>
          <a:lstStyle/>
          <a:p>
            <a:fld id="{09ABB914-C7CF-48F9-982C-FB400225CFD8}" type="slidenum">
              <a:rPr lang="en-AU" smtClean="0"/>
              <a:t>4</a:t>
            </a:fld>
            <a:endParaRPr lang="en-AU"/>
          </a:p>
        </p:txBody>
      </p:sp>
    </p:spTree>
    <p:extLst>
      <p:ext uri="{BB962C8B-B14F-4D97-AF65-F5344CB8AC3E}">
        <p14:creationId xmlns:p14="http://schemas.microsoft.com/office/powerpoint/2010/main" val="104649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E1A3-A3CA-56EF-2888-593A79755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C0FDBC1-5CAE-F522-4B8C-ABC8EC18A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1AD7483-26B3-C77A-E41B-2726655B085B}"/>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5" name="Footer Placeholder 4">
            <a:extLst>
              <a:ext uri="{FF2B5EF4-FFF2-40B4-BE49-F238E27FC236}">
                <a16:creationId xmlns:a16="http://schemas.microsoft.com/office/drawing/2014/main" id="{3507BC0D-9ADB-B2D7-06F4-D862111228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803A5F-1D4B-E980-EDA8-2CE5CAF7BCC2}"/>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28879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D494-A19A-57DA-6CA5-44DF45B6AB1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11F71B2-7330-6E70-AF5A-5E6F11FCDB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4D7ED9-6306-3C05-8B7E-65127E4EF574}"/>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5" name="Footer Placeholder 4">
            <a:extLst>
              <a:ext uri="{FF2B5EF4-FFF2-40B4-BE49-F238E27FC236}">
                <a16:creationId xmlns:a16="http://schemas.microsoft.com/office/drawing/2014/main" id="{6976BAF8-5B3A-06DD-97C1-898E1AEBCE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EE06C9-3A4A-4C51-C5FB-D2054347137F}"/>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382997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DCF7A-A1D5-24B1-9141-6B5C37A573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333D66B-DD10-6D36-25CB-A15014CA7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5C8F03-3A52-09BB-A518-0CC4074940B9}"/>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5" name="Footer Placeholder 4">
            <a:extLst>
              <a:ext uri="{FF2B5EF4-FFF2-40B4-BE49-F238E27FC236}">
                <a16:creationId xmlns:a16="http://schemas.microsoft.com/office/drawing/2014/main" id="{C0E898FD-3372-8B3B-32AD-79CDCCB468B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DB43D8-8DC6-57BE-3629-D54DC99AF86C}"/>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404890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6739-5701-BA09-84C3-5F718287473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BFA422B-D3C5-E129-685B-7705D95FCC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C3000A-D3FB-B033-1B58-F909BFC36859}"/>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5" name="Footer Placeholder 4">
            <a:extLst>
              <a:ext uri="{FF2B5EF4-FFF2-40B4-BE49-F238E27FC236}">
                <a16:creationId xmlns:a16="http://schemas.microsoft.com/office/drawing/2014/main" id="{FC028A95-2815-FA1E-9906-E274DB05E8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B06F93-963F-C980-9B8D-3CB95B8ADDC8}"/>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11638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064E-18AE-B35E-1818-05B29E4F57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D5DB7F0-8214-697A-B0F9-294EAD8E54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22EE8-C851-2FCC-F155-EE98458008AE}"/>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5" name="Footer Placeholder 4">
            <a:extLst>
              <a:ext uri="{FF2B5EF4-FFF2-40B4-BE49-F238E27FC236}">
                <a16:creationId xmlns:a16="http://schemas.microsoft.com/office/drawing/2014/main" id="{A4F88370-6E00-F6A6-6915-AA5CF32A3E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6B54F6-8F95-F960-B24F-8D574BE4053E}"/>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19214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BD9D-2691-8B7A-F2C9-5199AEDC334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AEE8FB2-499A-D401-FB45-A5E9FAC3C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DEF9789-F6D8-314E-3EEA-803E41A93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02C7474-B12B-CC3B-2607-B2F0C93BC172}"/>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6" name="Footer Placeholder 5">
            <a:extLst>
              <a:ext uri="{FF2B5EF4-FFF2-40B4-BE49-F238E27FC236}">
                <a16:creationId xmlns:a16="http://schemas.microsoft.com/office/drawing/2014/main" id="{0922E110-DE6F-F9F6-D4B8-B72B6D89ED4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14FBAFC-4E98-02DC-48E7-F1163987BD92}"/>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203669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CC49-9760-15AE-D243-9C2FE6C986B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6E82A88-4E37-F50F-1DF3-8AF52CF62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18363-3A1B-7094-CC00-43883D3DC7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DA45EC1-A71E-9F53-976A-EEAE0DF3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D150BF-C241-5ECE-F8C1-5B9F9C7BEB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C8B8A67-2760-50D8-5D49-B2917500239A}"/>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8" name="Footer Placeholder 7">
            <a:extLst>
              <a:ext uri="{FF2B5EF4-FFF2-40B4-BE49-F238E27FC236}">
                <a16:creationId xmlns:a16="http://schemas.microsoft.com/office/drawing/2014/main" id="{7F890180-CF27-BC83-8052-482FC6457D8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4A3B712-7865-CD1C-FE76-2C6560D3B404}"/>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8302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46DC-3F65-A490-EB54-F472AC1F37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CEFB49F-8C6F-A300-ECB2-483908CF831B}"/>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4" name="Footer Placeholder 3">
            <a:extLst>
              <a:ext uri="{FF2B5EF4-FFF2-40B4-BE49-F238E27FC236}">
                <a16:creationId xmlns:a16="http://schemas.microsoft.com/office/drawing/2014/main" id="{6D4ECE21-80F6-8149-D7C4-403CE59D829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7E9BAAF-E267-81EF-61E8-78A234E4FFC2}"/>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192936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799F1-715C-7B7E-D528-C9041E07FAAD}"/>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3" name="Footer Placeholder 2">
            <a:extLst>
              <a:ext uri="{FF2B5EF4-FFF2-40B4-BE49-F238E27FC236}">
                <a16:creationId xmlns:a16="http://schemas.microsoft.com/office/drawing/2014/main" id="{480FC881-F120-6D67-706A-A316D20B8D0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0FC501E-7ACE-863A-FF19-774E37079157}"/>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369775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5D45-AAFB-36B5-6F8C-D5F4D02C9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08F2ED9-4C59-3249-F507-558D1B856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747C8FC-920A-956D-1775-26749CCE0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A678-2730-8E1D-AF07-C3315F97D007}"/>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6" name="Footer Placeholder 5">
            <a:extLst>
              <a:ext uri="{FF2B5EF4-FFF2-40B4-BE49-F238E27FC236}">
                <a16:creationId xmlns:a16="http://schemas.microsoft.com/office/drawing/2014/main" id="{DEF8D42A-45CF-4200-4114-42516B5CC7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90AB8CC-B10F-5996-DD7B-4B2E79C08276}"/>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12276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AFB1-BDAA-3DC6-34EF-E7363234A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A845F37-6157-DB66-4232-C6E8373CA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5466A97-8F4F-DB20-3E0C-BB5BA9A2C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0EB56-FDE2-E248-F6AC-AE35AC782731}"/>
              </a:ext>
            </a:extLst>
          </p:cNvPr>
          <p:cNvSpPr>
            <a:spLocks noGrp="1"/>
          </p:cNvSpPr>
          <p:nvPr>
            <p:ph type="dt" sz="half" idx="10"/>
          </p:nvPr>
        </p:nvSpPr>
        <p:spPr/>
        <p:txBody>
          <a:bodyPr/>
          <a:lstStyle/>
          <a:p>
            <a:fld id="{CE0D9826-9F7B-4AC7-85AC-8AFC7EFDB7B1}" type="datetimeFigureOut">
              <a:rPr lang="en-AU" smtClean="0"/>
              <a:t>10/12/2024</a:t>
            </a:fld>
            <a:endParaRPr lang="en-AU"/>
          </a:p>
        </p:txBody>
      </p:sp>
      <p:sp>
        <p:nvSpPr>
          <p:cNvPr id="6" name="Footer Placeholder 5">
            <a:extLst>
              <a:ext uri="{FF2B5EF4-FFF2-40B4-BE49-F238E27FC236}">
                <a16:creationId xmlns:a16="http://schemas.microsoft.com/office/drawing/2014/main" id="{CF83631C-1B74-8EB0-D702-4DECAE5C55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CA00E3-95C6-B9AD-D6EA-5AEE1B8CB606}"/>
              </a:ext>
            </a:extLst>
          </p:cNvPr>
          <p:cNvSpPr>
            <a:spLocks noGrp="1"/>
          </p:cNvSpPr>
          <p:nvPr>
            <p:ph type="sldNum" sz="quarter" idx="12"/>
          </p:nvPr>
        </p:nvSpPr>
        <p:spPr/>
        <p:txBody>
          <a:bodyPr/>
          <a:lstStyle/>
          <a:p>
            <a:fld id="{20EBAA3F-6890-477B-BC4F-6047B80ED8F6}" type="slidenum">
              <a:rPr lang="en-AU" smtClean="0"/>
              <a:t>‹#›</a:t>
            </a:fld>
            <a:endParaRPr lang="en-AU"/>
          </a:p>
        </p:txBody>
      </p:sp>
    </p:spTree>
    <p:extLst>
      <p:ext uri="{BB962C8B-B14F-4D97-AF65-F5344CB8AC3E}">
        <p14:creationId xmlns:p14="http://schemas.microsoft.com/office/powerpoint/2010/main" val="268749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3D48F-4DDB-1C72-191E-9B5D81275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FD7FC6B-3F74-79CA-9288-3CB234A8D4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22C3A0-D178-132C-DFA3-95D815D55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0D9826-9F7B-4AC7-85AC-8AFC7EFDB7B1}" type="datetimeFigureOut">
              <a:rPr lang="en-AU" smtClean="0"/>
              <a:t>10/12/2024</a:t>
            </a:fld>
            <a:endParaRPr lang="en-AU"/>
          </a:p>
        </p:txBody>
      </p:sp>
      <p:sp>
        <p:nvSpPr>
          <p:cNvPr id="5" name="Footer Placeholder 4">
            <a:extLst>
              <a:ext uri="{FF2B5EF4-FFF2-40B4-BE49-F238E27FC236}">
                <a16:creationId xmlns:a16="http://schemas.microsoft.com/office/drawing/2014/main" id="{4BA9117E-1A63-6F6E-5395-0A33373CD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C4978B6-5BF9-5813-5369-C0ECBBC61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EBAA3F-6890-477B-BC4F-6047B80ED8F6}" type="slidenum">
              <a:rPr lang="en-AU" smtClean="0"/>
              <a:t>‹#›</a:t>
            </a:fld>
            <a:endParaRPr lang="en-AU"/>
          </a:p>
        </p:txBody>
      </p:sp>
    </p:spTree>
    <p:extLst>
      <p:ext uri="{BB962C8B-B14F-4D97-AF65-F5344CB8AC3E}">
        <p14:creationId xmlns:p14="http://schemas.microsoft.com/office/powerpoint/2010/main" val="195544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7" y="643467"/>
            <a:ext cx="5585747"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User Group – Admin</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054885"/>
            <a:ext cx="4620584" cy="1356548"/>
          </a:xfrm>
        </p:spPr>
        <p:txBody>
          <a:bodyPr>
            <a:normAutofit fontScale="77500" lnSpcReduction="20000"/>
          </a:bodyPr>
          <a:lstStyle/>
          <a:p>
            <a:pPr algn="l"/>
            <a:r>
              <a:rPr lang="en-US" sz="3600" dirty="0"/>
              <a:t>December 2024</a:t>
            </a:r>
          </a:p>
          <a:p>
            <a:pPr algn="l"/>
            <a:endParaRPr lang="en-US" sz="3600" dirty="0"/>
          </a:p>
          <a:p>
            <a:pPr algn="l"/>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3"/>
          <a:srcRect l="19995" r="14795"/>
          <a:stretch/>
        </p:blipFill>
        <p:spPr>
          <a:xfrm>
            <a:off x="7278986" y="10"/>
            <a:ext cx="49130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hedule of a child&#10;&#10;Description automatically generated">
            <a:extLst>
              <a:ext uri="{FF2B5EF4-FFF2-40B4-BE49-F238E27FC236}">
                <a16:creationId xmlns:a16="http://schemas.microsoft.com/office/drawing/2014/main" id="{4D70A227-323E-443A-85F7-4AE47F7E0A01}"/>
              </a:ext>
            </a:extLst>
          </p:cNvPr>
          <p:cNvPicPr>
            <a:picLocks noChangeAspect="1"/>
          </p:cNvPicPr>
          <p:nvPr/>
        </p:nvPicPr>
        <p:blipFill>
          <a:blip r:embed="rId2"/>
          <a:srcRect r="-3" b="15141"/>
          <a:stretch/>
        </p:blipFill>
        <p:spPr>
          <a:xfrm>
            <a:off x="321731" y="557189"/>
            <a:ext cx="5668684" cy="5743618"/>
          </a:xfrm>
          <a:prstGeom prst="rect">
            <a:avLst/>
          </a:prstGeom>
        </p:spPr>
      </p:pic>
      <p:pic>
        <p:nvPicPr>
          <p:cNvPr id="7" name="Picture 6" descr="A paper with text on it&#10;&#10;Description automatically generated">
            <a:extLst>
              <a:ext uri="{FF2B5EF4-FFF2-40B4-BE49-F238E27FC236}">
                <a16:creationId xmlns:a16="http://schemas.microsoft.com/office/drawing/2014/main" id="{3584A70C-98B2-DA42-E22A-22407549E7D9}"/>
              </a:ext>
            </a:extLst>
          </p:cNvPr>
          <p:cNvPicPr>
            <a:picLocks noChangeAspect="1"/>
          </p:cNvPicPr>
          <p:nvPr/>
        </p:nvPicPr>
        <p:blipFill>
          <a:blip r:embed="rId3"/>
          <a:srcRect r="-1" b="27633"/>
          <a:stretch/>
        </p:blipFill>
        <p:spPr>
          <a:xfrm>
            <a:off x="6274140" y="637670"/>
            <a:ext cx="5517364" cy="5637568"/>
          </a:xfrm>
          <a:prstGeom prst="rect">
            <a:avLst/>
          </a:prstGeom>
        </p:spPr>
      </p:pic>
      <p:sp>
        <p:nvSpPr>
          <p:cNvPr id="8" name="Rectangle: Rounded Corners 7">
            <a:extLst>
              <a:ext uri="{FF2B5EF4-FFF2-40B4-BE49-F238E27FC236}">
                <a16:creationId xmlns:a16="http://schemas.microsoft.com/office/drawing/2014/main" id="{45C96ABD-DAC0-C9C0-5B82-291FA9F5F401}"/>
              </a:ext>
            </a:extLst>
          </p:cNvPr>
          <p:cNvSpPr/>
          <p:nvPr/>
        </p:nvSpPr>
        <p:spPr>
          <a:xfrm>
            <a:off x="412955" y="557189"/>
            <a:ext cx="5462212" cy="585344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DB5C90AF-1B40-B0EA-69B5-AAFED5967B3E}"/>
              </a:ext>
            </a:extLst>
          </p:cNvPr>
          <p:cNvSpPr/>
          <p:nvPr/>
        </p:nvSpPr>
        <p:spPr>
          <a:xfrm>
            <a:off x="6195375" y="582762"/>
            <a:ext cx="5668684" cy="58278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2083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riting an appointment on a paper agenda">
            <a:extLst>
              <a:ext uri="{FF2B5EF4-FFF2-40B4-BE49-F238E27FC236}">
                <a16:creationId xmlns:a16="http://schemas.microsoft.com/office/drawing/2014/main" id="{F7B29919-B40A-CB6A-1741-802FC6A0B4C0}"/>
              </a:ext>
            </a:extLst>
          </p:cNvPr>
          <p:cNvPicPr>
            <a:picLocks noChangeAspect="1"/>
          </p:cNvPicPr>
          <p:nvPr/>
        </p:nvPicPr>
        <p:blipFill>
          <a:blip r:embed="rId2"/>
          <a:srcRect r="47341" b="-2"/>
          <a:stretch/>
        </p:blipFill>
        <p:spPr>
          <a:xfrm>
            <a:off x="-1" y="-2"/>
            <a:ext cx="5410198" cy="6858002"/>
          </a:xfrm>
          <a:prstGeom prst="rect">
            <a:avLst/>
          </a:prstGeom>
        </p:spPr>
      </p:pic>
      <p:sp>
        <p:nvSpPr>
          <p:cNvPr id="4" name="Title 3">
            <a:extLst>
              <a:ext uri="{FF2B5EF4-FFF2-40B4-BE49-F238E27FC236}">
                <a16:creationId xmlns:a16="http://schemas.microsoft.com/office/drawing/2014/main" id="{9726C2A8-E974-A3F6-6375-5C53BB2A1B41}"/>
              </a:ext>
            </a:extLst>
          </p:cNvPr>
          <p:cNvSpPr>
            <a:spLocks noGrp="1"/>
          </p:cNvSpPr>
          <p:nvPr>
            <p:ph type="title"/>
          </p:nvPr>
        </p:nvSpPr>
        <p:spPr>
          <a:xfrm>
            <a:off x="6115317" y="405685"/>
            <a:ext cx="5464968" cy="1559301"/>
          </a:xfrm>
        </p:spPr>
        <p:txBody>
          <a:bodyPr>
            <a:normAutofit/>
          </a:bodyPr>
          <a:lstStyle/>
          <a:p>
            <a:r>
              <a:rPr lang="en-US" sz="4000" dirty="0"/>
              <a:t>Agenda</a:t>
            </a:r>
            <a:endParaRPr lang="en-AU" sz="4000" dirty="0"/>
          </a:p>
        </p:txBody>
      </p:sp>
      <p:sp>
        <p:nvSpPr>
          <p:cNvPr id="5" name="Content Placeholder 4">
            <a:extLst>
              <a:ext uri="{FF2B5EF4-FFF2-40B4-BE49-F238E27FC236}">
                <a16:creationId xmlns:a16="http://schemas.microsoft.com/office/drawing/2014/main" id="{72706109-9445-ED2F-CB9F-CB24C80FD278}"/>
              </a:ext>
            </a:extLst>
          </p:cNvPr>
          <p:cNvSpPr>
            <a:spLocks noGrp="1"/>
          </p:cNvSpPr>
          <p:nvPr>
            <p:ph idx="1"/>
          </p:nvPr>
        </p:nvSpPr>
        <p:spPr>
          <a:xfrm>
            <a:off x="6115317" y="1661652"/>
            <a:ext cx="5247340" cy="4578426"/>
          </a:xfrm>
        </p:spPr>
        <p:txBody>
          <a:bodyPr anchor="ctr">
            <a:normAutofit/>
          </a:bodyPr>
          <a:lstStyle/>
          <a:p>
            <a:pPr rtl="0"/>
            <a:r>
              <a:rPr lang="en-US" sz="2000" dirty="0"/>
              <a:t>Tips &amp; Tricks</a:t>
            </a:r>
          </a:p>
          <a:p>
            <a:pPr lvl="1">
              <a:buFont typeface="Wingdings" panose="05000000000000000000" pitchFamily="2" charset="2"/>
              <a:buChar char="v"/>
            </a:pPr>
            <a:r>
              <a:rPr lang="en-US" sz="1600" dirty="0"/>
              <a:t>Creating Relationships</a:t>
            </a:r>
          </a:p>
          <a:p>
            <a:pPr lvl="1">
              <a:buFont typeface="Wingdings" panose="05000000000000000000" pitchFamily="2" charset="2"/>
              <a:buChar char="v"/>
            </a:pPr>
            <a:r>
              <a:rPr lang="en-US" sz="1600" dirty="0"/>
              <a:t>What does it meant when a family is highlighted green?</a:t>
            </a:r>
          </a:p>
          <a:p>
            <a:pPr lvl="1">
              <a:buFont typeface="Wingdings" panose="05000000000000000000" pitchFamily="2" charset="2"/>
              <a:buChar char="v"/>
            </a:pPr>
            <a:endParaRPr lang="en-US" sz="1600" dirty="0"/>
          </a:p>
          <a:p>
            <a:pPr marL="0" indent="0">
              <a:buNone/>
            </a:pPr>
            <a:r>
              <a:rPr lang="en-US" sz="2000" dirty="0"/>
              <a:t>Poll Topics:</a:t>
            </a:r>
          </a:p>
          <a:p>
            <a:pPr lvl="1">
              <a:buFont typeface="Wingdings" panose="05000000000000000000" pitchFamily="2" charset="2"/>
              <a:buChar char="v"/>
            </a:pPr>
            <a:r>
              <a:rPr lang="en-US" sz="1600" dirty="0"/>
              <a:t>CDIS Site request forms</a:t>
            </a:r>
          </a:p>
          <a:p>
            <a:pPr lvl="1">
              <a:buFont typeface="Wingdings" panose="05000000000000000000" pitchFamily="2" charset="2"/>
              <a:buChar char="v"/>
            </a:pPr>
            <a:r>
              <a:rPr lang="en-US" sz="1600" dirty="0"/>
              <a:t>Birth Notification List</a:t>
            </a:r>
          </a:p>
          <a:p>
            <a:pPr marL="457200" lvl="1" indent="0">
              <a:buNone/>
            </a:pPr>
            <a:endParaRPr lang="en-US" sz="2000" dirty="0"/>
          </a:p>
          <a:p>
            <a:r>
              <a:rPr lang="en-US" sz="2000" dirty="0"/>
              <a:t>Q&amp;A</a:t>
            </a:r>
          </a:p>
          <a:p>
            <a:pPr lvl="1">
              <a:buFont typeface="Wingdings" panose="05000000000000000000" pitchFamily="2" charset="2"/>
              <a:buChar char="v"/>
            </a:pPr>
            <a:r>
              <a:rPr lang="en-US" sz="1600" dirty="0"/>
              <a:t>Birth Notifications Legislations</a:t>
            </a:r>
          </a:p>
          <a:p>
            <a:pPr marL="457200" lvl="1" indent="0">
              <a:buNone/>
            </a:pPr>
            <a:endParaRPr lang="en-US" sz="1600" dirty="0"/>
          </a:p>
          <a:p>
            <a:r>
              <a:rPr lang="en-US" sz="2000" dirty="0"/>
              <a:t>2025 Dates</a:t>
            </a:r>
          </a:p>
          <a:p>
            <a:pPr rtl="0"/>
            <a:endParaRPr lang="en-US" sz="2000" dirty="0"/>
          </a:p>
        </p:txBody>
      </p:sp>
    </p:spTree>
    <p:extLst>
      <p:ext uri="{BB962C8B-B14F-4D97-AF65-F5344CB8AC3E}">
        <p14:creationId xmlns:p14="http://schemas.microsoft.com/office/powerpoint/2010/main" val="281419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0765-0346-DF5A-3154-0802333875CF}"/>
              </a:ext>
            </a:extLst>
          </p:cNvPr>
          <p:cNvSpPr>
            <a:spLocks noGrp="1"/>
          </p:cNvSpPr>
          <p:nvPr>
            <p:ph type="ctrTitle"/>
          </p:nvPr>
        </p:nvSpPr>
        <p:spPr>
          <a:xfrm>
            <a:off x="1524000" y="319489"/>
            <a:ext cx="9144000" cy="1156771"/>
          </a:xfrm>
        </p:spPr>
        <p:txBody>
          <a:bodyPr>
            <a:normAutofit/>
          </a:bodyPr>
          <a:lstStyle/>
          <a:p>
            <a:r>
              <a:rPr lang="en-US" dirty="0"/>
              <a:t>Creating Relationships</a:t>
            </a:r>
            <a:endParaRPr lang="en-AU" dirty="0"/>
          </a:p>
        </p:txBody>
      </p:sp>
      <p:sp>
        <p:nvSpPr>
          <p:cNvPr id="3" name="Subtitle 2">
            <a:extLst>
              <a:ext uri="{FF2B5EF4-FFF2-40B4-BE49-F238E27FC236}">
                <a16:creationId xmlns:a16="http://schemas.microsoft.com/office/drawing/2014/main" id="{BC20508F-D0AD-F281-1B35-4857EC594069}"/>
              </a:ext>
            </a:extLst>
          </p:cNvPr>
          <p:cNvSpPr>
            <a:spLocks noGrp="1"/>
          </p:cNvSpPr>
          <p:nvPr>
            <p:ph type="subTitle" idx="1"/>
          </p:nvPr>
        </p:nvSpPr>
        <p:spPr>
          <a:xfrm>
            <a:off x="1524000" y="1805543"/>
            <a:ext cx="9144000" cy="3452257"/>
          </a:xfrm>
        </p:spPr>
        <p:txBody>
          <a:bodyPr/>
          <a:lstStyle/>
          <a:p>
            <a:pPr marL="342900" indent="-342900" algn="l">
              <a:buFont typeface="Arial" panose="020B0604020202020204" pitchFamily="34" charset="0"/>
              <a:buChar char="•"/>
            </a:pPr>
            <a:r>
              <a:rPr lang="en-US" dirty="0"/>
              <a:t>Best practice to record from the child's history</a:t>
            </a:r>
          </a:p>
          <a:p>
            <a:pPr marL="342900" indent="-342900" algn="l">
              <a:buFont typeface="Arial" panose="020B0604020202020204" pitchFamily="34" charset="0"/>
              <a:buChar char="•"/>
            </a:pPr>
            <a:r>
              <a:rPr lang="en-US" dirty="0"/>
              <a:t>The questions/status fields are more appropriate for the adult in the relationship so having the adults as the related person on the popup makes sense.</a:t>
            </a:r>
          </a:p>
          <a:p>
            <a:endParaRPr lang="en-AU" dirty="0"/>
          </a:p>
        </p:txBody>
      </p:sp>
      <p:pic>
        <p:nvPicPr>
          <p:cNvPr id="5" name="Picture 4">
            <a:extLst>
              <a:ext uri="{FF2B5EF4-FFF2-40B4-BE49-F238E27FC236}">
                <a16:creationId xmlns:a16="http://schemas.microsoft.com/office/drawing/2014/main" id="{19F37160-31C9-87EF-D132-4BA536970552}"/>
              </a:ext>
            </a:extLst>
          </p:cNvPr>
          <p:cNvPicPr>
            <a:picLocks noChangeAspect="1"/>
          </p:cNvPicPr>
          <p:nvPr/>
        </p:nvPicPr>
        <p:blipFill>
          <a:blip r:embed="rId2"/>
          <a:stretch>
            <a:fillRect/>
          </a:stretch>
        </p:blipFill>
        <p:spPr>
          <a:xfrm>
            <a:off x="819647" y="3531671"/>
            <a:ext cx="7836666" cy="3064526"/>
          </a:xfrm>
          <a:prstGeom prst="rect">
            <a:avLst/>
          </a:prstGeom>
        </p:spPr>
      </p:pic>
      <p:pic>
        <p:nvPicPr>
          <p:cNvPr id="4" name="Picture 3">
            <a:extLst>
              <a:ext uri="{FF2B5EF4-FFF2-40B4-BE49-F238E27FC236}">
                <a16:creationId xmlns:a16="http://schemas.microsoft.com/office/drawing/2014/main" id="{45AB82A1-BCF3-C280-43D4-1BF044A3C9DB}"/>
              </a:ext>
            </a:extLst>
          </p:cNvPr>
          <p:cNvPicPr>
            <a:picLocks noChangeAspect="1"/>
          </p:cNvPicPr>
          <p:nvPr/>
        </p:nvPicPr>
        <p:blipFill>
          <a:blip r:embed="rId3"/>
          <a:stretch>
            <a:fillRect/>
          </a:stretch>
        </p:blipFill>
        <p:spPr>
          <a:xfrm>
            <a:off x="4785046" y="4978388"/>
            <a:ext cx="7218342" cy="1515138"/>
          </a:xfrm>
          <a:prstGeom prst="rect">
            <a:avLst/>
          </a:prstGeom>
        </p:spPr>
      </p:pic>
    </p:spTree>
    <p:extLst>
      <p:ext uri="{BB962C8B-B14F-4D97-AF65-F5344CB8AC3E}">
        <p14:creationId xmlns:p14="http://schemas.microsoft.com/office/powerpoint/2010/main" val="418140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8B39-4CFC-85DD-5009-6DA44B21A303}"/>
              </a:ext>
            </a:extLst>
          </p:cNvPr>
          <p:cNvSpPr>
            <a:spLocks noGrp="1"/>
          </p:cNvSpPr>
          <p:nvPr>
            <p:ph type="title"/>
          </p:nvPr>
        </p:nvSpPr>
        <p:spPr>
          <a:xfrm>
            <a:off x="793662" y="386930"/>
            <a:ext cx="10066122" cy="1298448"/>
          </a:xfrm>
        </p:spPr>
        <p:txBody>
          <a:bodyPr anchor="b">
            <a:normAutofit/>
          </a:bodyPr>
          <a:lstStyle/>
          <a:p>
            <a:r>
              <a:rPr lang="en-US" sz="4100" dirty="0"/>
              <a:t>What does it mean when a family is highlighted in green in Program Active list?</a:t>
            </a:r>
            <a:endParaRPr lang="en-AU" sz="4100" dirty="0"/>
          </a:p>
        </p:txBody>
      </p:sp>
      <p:sp>
        <p:nvSpPr>
          <p:cNvPr id="3" name="Content Placeholder 2">
            <a:extLst>
              <a:ext uri="{FF2B5EF4-FFF2-40B4-BE49-F238E27FC236}">
                <a16:creationId xmlns:a16="http://schemas.microsoft.com/office/drawing/2014/main" id="{A25154FA-B4EA-9CDF-0866-09FA549D4C08}"/>
              </a:ext>
            </a:extLst>
          </p:cNvPr>
          <p:cNvSpPr>
            <a:spLocks noGrp="1"/>
          </p:cNvSpPr>
          <p:nvPr>
            <p:ph idx="1"/>
          </p:nvPr>
        </p:nvSpPr>
        <p:spPr>
          <a:xfrm>
            <a:off x="793661" y="2599509"/>
            <a:ext cx="4530898" cy="3639450"/>
          </a:xfrm>
        </p:spPr>
        <p:txBody>
          <a:bodyPr anchor="ctr">
            <a:normAutofit/>
          </a:bodyPr>
          <a:lstStyle/>
          <a:p>
            <a:pPr marL="0" indent="0">
              <a:buNone/>
            </a:pPr>
            <a:r>
              <a:rPr lang="en-US" sz="1600" dirty="0"/>
              <a:t>Records in any screen list that are "green", are due to either:</a:t>
            </a:r>
          </a:p>
          <a:p>
            <a:pPr>
              <a:buFont typeface="Arial" panose="020B0604020202020204" pitchFamily="34" charset="0"/>
              <a:buChar char="•"/>
            </a:pPr>
            <a:r>
              <a:rPr lang="en-US" sz="1600" dirty="0"/>
              <a:t>being transferred in from another MCH service</a:t>
            </a:r>
          </a:p>
          <a:p>
            <a:pPr>
              <a:buFont typeface="Arial" panose="020B0604020202020204" pitchFamily="34" charset="0"/>
              <a:buChar char="•"/>
            </a:pPr>
            <a:r>
              <a:rPr lang="en-US" sz="1600" dirty="0"/>
              <a:t>being transferred (changed) to a different site within the same MCH service</a:t>
            </a:r>
            <a:br>
              <a:rPr lang="en-US" sz="1600" dirty="0"/>
            </a:br>
            <a:br>
              <a:rPr lang="en-US" sz="1600" dirty="0"/>
            </a:br>
            <a:r>
              <a:rPr lang="en-US" sz="1600" dirty="0"/>
              <a:t>Further notes of interest:</a:t>
            </a:r>
          </a:p>
          <a:p>
            <a:pPr>
              <a:buFont typeface="Arial" panose="020B0604020202020204" pitchFamily="34" charset="0"/>
              <a:buChar char="•"/>
            </a:pPr>
            <a:r>
              <a:rPr lang="en-US" sz="1600" dirty="0"/>
              <a:t>This </a:t>
            </a:r>
            <a:r>
              <a:rPr lang="en-US" sz="1600" dirty="0" err="1"/>
              <a:t>colour</a:t>
            </a:r>
            <a:r>
              <a:rPr lang="en-US" sz="1600" dirty="0"/>
              <a:t> was designed to alert users these clients are new to the site or service, and in the "list" and not to be overlooked</a:t>
            </a:r>
          </a:p>
          <a:p>
            <a:pPr>
              <a:buFont typeface="Arial" panose="020B0604020202020204" pitchFamily="34" charset="0"/>
              <a:buChar char="•"/>
            </a:pPr>
            <a:r>
              <a:rPr lang="en-US" sz="1600" dirty="0"/>
              <a:t>if they remain on the list, they will remain </a:t>
            </a:r>
            <a:r>
              <a:rPr lang="en-US" sz="1600" b="1" dirty="0"/>
              <a:t>green </a:t>
            </a:r>
            <a:r>
              <a:rPr lang="en-US" sz="1600" dirty="0"/>
              <a:t>on the respective "screen list" (e.g. Program Active List) for 7 days</a:t>
            </a:r>
          </a:p>
          <a:p>
            <a:endParaRPr lang="en-AU" sz="1600" dirty="0"/>
          </a:p>
        </p:txBody>
      </p:sp>
      <p:pic>
        <p:nvPicPr>
          <p:cNvPr id="4" name="Content Placeholder 4">
            <a:extLst>
              <a:ext uri="{FF2B5EF4-FFF2-40B4-BE49-F238E27FC236}">
                <a16:creationId xmlns:a16="http://schemas.microsoft.com/office/drawing/2014/main" id="{2DD4DF04-5CE5-A816-4D08-6FD2F61590F1}"/>
              </a:ext>
            </a:extLst>
          </p:cNvPr>
          <p:cNvPicPr>
            <a:picLocks noChangeAspect="1"/>
          </p:cNvPicPr>
          <p:nvPr/>
        </p:nvPicPr>
        <p:blipFill>
          <a:blip r:embed="rId3"/>
          <a:stretch>
            <a:fillRect/>
          </a:stretch>
        </p:blipFill>
        <p:spPr>
          <a:xfrm>
            <a:off x="5911532" y="4032360"/>
            <a:ext cx="5150277" cy="618033"/>
          </a:xfrm>
          <a:prstGeom prst="rect">
            <a:avLst/>
          </a:prstGeom>
        </p:spPr>
      </p:pic>
    </p:spTree>
    <p:extLst>
      <p:ext uri="{BB962C8B-B14F-4D97-AF65-F5344CB8AC3E}">
        <p14:creationId xmlns:p14="http://schemas.microsoft.com/office/powerpoint/2010/main" val="364038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A202-5314-B1C7-CDF2-B1D56BE5DC7B}"/>
              </a:ext>
            </a:extLst>
          </p:cNvPr>
          <p:cNvSpPr>
            <a:spLocks noGrp="1"/>
          </p:cNvSpPr>
          <p:nvPr>
            <p:ph type="title"/>
          </p:nvPr>
        </p:nvSpPr>
        <p:spPr/>
        <p:txBody>
          <a:bodyPr/>
          <a:lstStyle/>
          <a:p>
            <a:r>
              <a:rPr lang="en-US" dirty="0"/>
              <a:t>Request from Poll to cover:</a:t>
            </a:r>
            <a:endParaRPr lang="en-AU" dirty="0"/>
          </a:p>
        </p:txBody>
      </p:sp>
      <p:sp>
        <p:nvSpPr>
          <p:cNvPr id="3" name="Content Placeholder 2">
            <a:extLst>
              <a:ext uri="{FF2B5EF4-FFF2-40B4-BE49-F238E27FC236}">
                <a16:creationId xmlns:a16="http://schemas.microsoft.com/office/drawing/2014/main" id="{B91C8A98-EBBB-81BB-716E-B21493F84243}"/>
              </a:ext>
            </a:extLst>
          </p:cNvPr>
          <p:cNvSpPr>
            <a:spLocks noGrp="1"/>
          </p:cNvSpPr>
          <p:nvPr>
            <p:ph idx="1"/>
          </p:nvPr>
        </p:nvSpPr>
        <p:spPr>
          <a:xfrm>
            <a:off x="838200" y="1825625"/>
            <a:ext cx="6068627" cy="4351338"/>
          </a:xfrm>
        </p:spPr>
        <p:txBody>
          <a:bodyPr>
            <a:normAutofit lnSpcReduction="10000"/>
          </a:bodyPr>
          <a:lstStyle/>
          <a:p>
            <a:r>
              <a:rPr lang="en-US" dirty="0"/>
              <a:t>CDIS Site Request forms</a:t>
            </a:r>
          </a:p>
          <a:p>
            <a:endParaRPr lang="en-US" dirty="0"/>
          </a:p>
          <a:p>
            <a:r>
              <a:rPr lang="en-US" dirty="0"/>
              <a:t>Please follow the instructions clearly on the CDIS site request form.</a:t>
            </a:r>
          </a:p>
          <a:p>
            <a:endParaRPr lang="en-US" dirty="0"/>
          </a:p>
          <a:p>
            <a:r>
              <a:rPr lang="en-US" dirty="0"/>
              <a:t>This will ensure that the process runs smoothly</a:t>
            </a:r>
          </a:p>
          <a:p>
            <a:endParaRPr lang="en-US" dirty="0"/>
          </a:p>
          <a:p>
            <a:r>
              <a:rPr lang="en-AU" i="1" dirty="0"/>
              <a:t>What are the questions you have about this process?</a:t>
            </a:r>
          </a:p>
        </p:txBody>
      </p:sp>
      <p:graphicFrame>
        <p:nvGraphicFramePr>
          <p:cNvPr id="4" name="Object 3">
            <a:extLst>
              <a:ext uri="{FF2B5EF4-FFF2-40B4-BE49-F238E27FC236}">
                <a16:creationId xmlns:a16="http://schemas.microsoft.com/office/drawing/2014/main" id="{B298C181-A8C4-C4CF-3A0D-9343820441B2}"/>
              </a:ext>
            </a:extLst>
          </p:cNvPr>
          <p:cNvGraphicFramePr>
            <a:graphicFrameLocks noChangeAspect="1"/>
          </p:cNvGraphicFramePr>
          <p:nvPr/>
        </p:nvGraphicFramePr>
        <p:xfrm>
          <a:off x="7400246" y="603729"/>
          <a:ext cx="3854450" cy="5418137"/>
        </p:xfrm>
        <a:graphic>
          <a:graphicData uri="http://schemas.openxmlformats.org/presentationml/2006/ole">
            <mc:AlternateContent xmlns:mc="http://schemas.openxmlformats.org/markup-compatibility/2006">
              <mc:Choice xmlns:v="urn:schemas-microsoft-com:vml" Requires="v">
                <p:oleObj name="Document" r:id="rId2" imgW="7585613" imgH="10661597" progId="Word.Document.12">
                  <p:embed/>
                </p:oleObj>
              </mc:Choice>
              <mc:Fallback>
                <p:oleObj name="Document" r:id="rId2" imgW="7585613" imgH="10661597" progId="Word.Document.12">
                  <p:embed/>
                  <p:pic>
                    <p:nvPicPr>
                      <p:cNvPr id="4" name="Object 3">
                        <a:extLst>
                          <a:ext uri="{FF2B5EF4-FFF2-40B4-BE49-F238E27FC236}">
                            <a16:creationId xmlns:a16="http://schemas.microsoft.com/office/drawing/2014/main" id="{B298C181-A8C4-C4CF-3A0D-9343820441B2}"/>
                          </a:ext>
                        </a:extLst>
                      </p:cNvPr>
                      <p:cNvPicPr/>
                      <p:nvPr/>
                    </p:nvPicPr>
                    <p:blipFill>
                      <a:blip r:embed="rId3"/>
                      <a:stretch>
                        <a:fillRect/>
                      </a:stretch>
                    </p:blipFill>
                    <p:spPr>
                      <a:xfrm>
                        <a:off x="7400246" y="603729"/>
                        <a:ext cx="3854450" cy="54181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10FBADE-195B-F194-FF2F-4E32D89B1BBA}"/>
              </a:ext>
            </a:extLst>
          </p:cNvPr>
          <p:cNvGraphicFramePr>
            <a:graphicFrameLocks noChangeAspect="1"/>
          </p:cNvGraphicFramePr>
          <p:nvPr/>
        </p:nvGraphicFramePr>
        <p:xfrm>
          <a:off x="4992972" y="1904856"/>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5" name="Object 4">
                        <a:extLst>
                          <a:ext uri="{FF2B5EF4-FFF2-40B4-BE49-F238E27FC236}">
                            <a16:creationId xmlns:a16="http://schemas.microsoft.com/office/drawing/2014/main" id="{410FBADE-195B-F194-FF2F-4E32D89B1BBA}"/>
                          </a:ext>
                        </a:extLst>
                      </p:cNvPr>
                      <p:cNvPicPr/>
                      <p:nvPr/>
                    </p:nvPicPr>
                    <p:blipFill>
                      <a:blip r:embed="rId4"/>
                      <a:stretch>
                        <a:fillRect/>
                      </a:stretch>
                    </p:blipFill>
                    <p:spPr>
                      <a:xfrm>
                        <a:off x="4992972" y="190485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6976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59AD-DBCB-82C4-7F5C-7B676505BA78}"/>
              </a:ext>
            </a:extLst>
          </p:cNvPr>
          <p:cNvSpPr>
            <a:spLocks noGrp="1"/>
          </p:cNvSpPr>
          <p:nvPr>
            <p:ph type="title"/>
          </p:nvPr>
        </p:nvSpPr>
        <p:spPr/>
        <p:txBody>
          <a:bodyPr/>
          <a:lstStyle/>
          <a:p>
            <a:r>
              <a:rPr lang="en-US" dirty="0"/>
              <a:t>Request from poll: Birth Notification List</a:t>
            </a:r>
            <a:endParaRPr lang="en-AU" dirty="0"/>
          </a:p>
        </p:txBody>
      </p:sp>
      <p:sp>
        <p:nvSpPr>
          <p:cNvPr id="3" name="Content Placeholder 2">
            <a:extLst>
              <a:ext uri="{FF2B5EF4-FFF2-40B4-BE49-F238E27FC236}">
                <a16:creationId xmlns:a16="http://schemas.microsoft.com/office/drawing/2014/main" id="{ECD26650-2039-BB36-5FA3-19EBD9C2CDC7}"/>
              </a:ext>
            </a:extLst>
          </p:cNvPr>
          <p:cNvSpPr>
            <a:spLocks noGrp="1"/>
          </p:cNvSpPr>
          <p:nvPr>
            <p:ph idx="1"/>
          </p:nvPr>
        </p:nvSpPr>
        <p:spPr/>
        <p:txBody>
          <a:bodyPr/>
          <a:lstStyle/>
          <a:p>
            <a:r>
              <a:rPr lang="en-US" dirty="0"/>
              <a:t>What would you like to discuss:</a:t>
            </a:r>
          </a:p>
          <a:p>
            <a:endParaRPr lang="en-US" dirty="0"/>
          </a:p>
          <a:p>
            <a:endParaRPr lang="en-AU" dirty="0"/>
          </a:p>
        </p:txBody>
      </p:sp>
      <p:pic>
        <p:nvPicPr>
          <p:cNvPr id="7" name="Picture 6">
            <a:extLst>
              <a:ext uri="{FF2B5EF4-FFF2-40B4-BE49-F238E27FC236}">
                <a16:creationId xmlns:a16="http://schemas.microsoft.com/office/drawing/2014/main" id="{E91D7D54-C5E3-A549-AD0D-24E05861A0FD}"/>
              </a:ext>
            </a:extLst>
          </p:cNvPr>
          <p:cNvPicPr>
            <a:picLocks noChangeAspect="1"/>
          </p:cNvPicPr>
          <p:nvPr/>
        </p:nvPicPr>
        <p:blipFill>
          <a:blip r:embed="rId2"/>
          <a:stretch>
            <a:fillRect/>
          </a:stretch>
        </p:blipFill>
        <p:spPr>
          <a:xfrm>
            <a:off x="838200" y="2582312"/>
            <a:ext cx="10789866" cy="3594651"/>
          </a:xfrm>
          <a:prstGeom prst="rect">
            <a:avLst/>
          </a:prstGeom>
        </p:spPr>
      </p:pic>
    </p:spTree>
    <p:extLst>
      <p:ext uri="{BB962C8B-B14F-4D97-AF65-F5344CB8AC3E}">
        <p14:creationId xmlns:p14="http://schemas.microsoft.com/office/powerpoint/2010/main" val="115176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E5BC-7280-A669-FF46-EE64FF288A45}"/>
              </a:ext>
            </a:extLst>
          </p:cNvPr>
          <p:cNvSpPr>
            <a:spLocks noGrp="1"/>
          </p:cNvSpPr>
          <p:nvPr>
            <p:ph type="title"/>
          </p:nvPr>
        </p:nvSpPr>
        <p:spPr>
          <a:xfrm>
            <a:off x="677334" y="419100"/>
            <a:ext cx="9127066" cy="1511300"/>
          </a:xfrm>
        </p:spPr>
        <p:txBody>
          <a:bodyPr>
            <a:normAutofit fontScale="90000"/>
          </a:bodyPr>
          <a:lstStyle/>
          <a:p>
            <a:r>
              <a:rPr lang="en-AU" dirty="0">
                <a:effectLst/>
                <a:latin typeface="Arial" panose="020B0604020202020204" pitchFamily="34" charset="0"/>
                <a:ea typeface="Times New Roman" panose="02020603050405020304" pitchFamily="18" charset="0"/>
              </a:rPr>
              <a:t>How to remove a client who is incorrectly on the birth notification list</a:t>
            </a:r>
            <a:br>
              <a:rPr lang="en-AU" sz="1800" dirty="0">
                <a:effectLst/>
                <a:latin typeface="Arial" panose="020B0604020202020204" pitchFamily="34" charset="0"/>
                <a:ea typeface="Calibri" panose="020F0502020204030204" pitchFamily="34" charset="0"/>
              </a:rPr>
            </a:br>
            <a:endParaRPr lang="en-AU" dirty="0"/>
          </a:p>
        </p:txBody>
      </p:sp>
      <p:pic>
        <p:nvPicPr>
          <p:cNvPr id="5" name="Content Placeholder 4">
            <a:extLst>
              <a:ext uri="{FF2B5EF4-FFF2-40B4-BE49-F238E27FC236}">
                <a16:creationId xmlns:a16="http://schemas.microsoft.com/office/drawing/2014/main" id="{F782D24D-BFFB-295E-1504-4BA95CB0D74A}"/>
              </a:ext>
            </a:extLst>
          </p:cNvPr>
          <p:cNvPicPr>
            <a:picLocks noGrp="1" noChangeAspect="1"/>
          </p:cNvPicPr>
          <p:nvPr>
            <p:ph idx="1"/>
          </p:nvPr>
        </p:nvPicPr>
        <p:blipFill rotWithShape="1">
          <a:blip r:embed="rId2"/>
          <a:srcRect r="25152"/>
          <a:stretch/>
        </p:blipFill>
        <p:spPr>
          <a:xfrm>
            <a:off x="677863" y="1930399"/>
            <a:ext cx="6434137" cy="4257041"/>
          </a:xfrm>
        </p:spPr>
      </p:pic>
      <p:pic>
        <p:nvPicPr>
          <p:cNvPr id="4" name="Picture 3">
            <a:extLst>
              <a:ext uri="{FF2B5EF4-FFF2-40B4-BE49-F238E27FC236}">
                <a16:creationId xmlns:a16="http://schemas.microsoft.com/office/drawing/2014/main" id="{5022DA1E-4B0E-2A52-F771-4F99466D5592}"/>
              </a:ext>
            </a:extLst>
          </p:cNvPr>
          <p:cNvPicPr>
            <a:picLocks noChangeAspect="1"/>
          </p:cNvPicPr>
          <p:nvPr/>
        </p:nvPicPr>
        <p:blipFill>
          <a:blip r:embed="rId3"/>
          <a:stretch>
            <a:fillRect/>
          </a:stretch>
        </p:blipFill>
        <p:spPr>
          <a:xfrm>
            <a:off x="6869471" y="1444895"/>
            <a:ext cx="4775200" cy="3114064"/>
          </a:xfrm>
          <a:prstGeom prst="rect">
            <a:avLst/>
          </a:prstGeom>
        </p:spPr>
      </p:pic>
      <p:pic>
        <p:nvPicPr>
          <p:cNvPr id="7" name="Picture 6">
            <a:extLst>
              <a:ext uri="{FF2B5EF4-FFF2-40B4-BE49-F238E27FC236}">
                <a16:creationId xmlns:a16="http://schemas.microsoft.com/office/drawing/2014/main" id="{52962095-F77C-A948-8C40-95994EC8BAEE}"/>
              </a:ext>
            </a:extLst>
          </p:cNvPr>
          <p:cNvPicPr>
            <a:picLocks noChangeAspect="1"/>
          </p:cNvPicPr>
          <p:nvPr/>
        </p:nvPicPr>
        <p:blipFill>
          <a:blip r:embed="rId4"/>
          <a:stretch>
            <a:fillRect/>
          </a:stretch>
        </p:blipFill>
        <p:spPr>
          <a:xfrm>
            <a:off x="7779517" y="3208215"/>
            <a:ext cx="3434080" cy="3438772"/>
          </a:xfrm>
          <a:prstGeom prst="rect">
            <a:avLst/>
          </a:prstGeom>
        </p:spPr>
      </p:pic>
    </p:spTree>
    <p:extLst>
      <p:ext uri="{BB962C8B-B14F-4D97-AF65-F5344CB8AC3E}">
        <p14:creationId xmlns:p14="http://schemas.microsoft.com/office/powerpoint/2010/main" val="212588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30"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4" name="Freeform: Shape 3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B32AEE9-6015-4F25-10E3-7B7304E3C5F8}"/>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Birth Notification List and prem babes</a:t>
            </a:r>
            <a:endParaRPr lang="en-AU" sz="4800">
              <a:solidFill>
                <a:schemeClr val="bg1"/>
              </a:solidFill>
            </a:endParaRPr>
          </a:p>
        </p:txBody>
      </p:sp>
      <p:sp>
        <p:nvSpPr>
          <p:cNvPr id="15" name="Content Placeholder 2">
            <a:extLst>
              <a:ext uri="{FF2B5EF4-FFF2-40B4-BE49-F238E27FC236}">
                <a16:creationId xmlns:a16="http://schemas.microsoft.com/office/drawing/2014/main" id="{6A5DB402-ABAA-75C0-3584-25640F4A2C3C}"/>
              </a:ext>
            </a:extLst>
          </p:cNvPr>
          <p:cNvSpPr>
            <a:spLocks noGrp="1"/>
          </p:cNvSpPr>
          <p:nvPr>
            <p:ph idx="1"/>
          </p:nvPr>
        </p:nvSpPr>
        <p:spPr>
          <a:xfrm>
            <a:off x="4071068" y="280657"/>
            <a:ext cx="7373680" cy="6346480"/>
          </a:xfrm>
        </p:spPr>
        <p:txBody>
          <a:bodyPr anchor="ctr">
            <a:normAutofit/>
          </a:bodyPr>
          <a:lstStyle/>
          <a:p>
            <a:pPr marL="0" indent="0">
              <a:buNone/>
            </a:pPr>
            <a:r>
              <a:rPr lang="en-US" sz="1800" dirty="0">
                <a:solidFill>
                  <a:schemeClr val="tx2"/>
                </a:solidFill>
              </a:rPr>
              <a:t>Streamlining the process for best practice:</a:t>
            </a:r>
          </a:p>
          <a:p>
            <a:r>
              <a:rPr lang="en-US" sz="1800" dirty="0">
                <a:solidFill>
                  <a:schemeClr val="tx2"/>
                </a:solidFill>
              </a:rPr>
              <a:t>Using the edit feature on BN List to track gestation, discharge and HV appt.</a:t>
            </a:r>
          </a:p>
          <a:p>
            <a:r>
              <a:rPr lang="en-US" sz="1800" dirty="0">
                <a:solidFill>
                  <a:schemeClr val="tx2"/>
                </a:solidFill>
              </a:rPr>
              <a:t>Use the HV offer to track and recording no appointment offered at this contact with a note will support this (see snip below)</a:t>
            </a:r>
          </a:p>
          <a:p>
            <a:endParaRPr lang="en-US" sz="1800" dirty="0">
              <a:solidFill>
                <a:schemeClr val="tx2"/>
              </a:solidFill>
            </a:endParaRPr>
          </a:p>
          <a:p>
            <a:pPr marL="0" indent="0">
              <a:buNone/>
            </a:pPr>
            <a:endParaRPr lang="en-US" sz="1800" dirty="0">
              <a:solidFill>
                <a:schemeClr val="tx2"/>
              </a:solidFill>
            </a:endParaRPr>
          </a:p>
          <a:p>
            <a:r>
              <a:rPr lang="en-AU" sz="1800" dirty="0">
                <a:solidFill>
                  <a:schemeClr val="tx2"/>
                </a:solidFill>
              </a:rPr>
              <a:t>Client not present entered when receiving an update from maternity neonatal service by MCHN.</a:t>
            </a:r>
          </a:p>
          <a:p>
            <a:r>
              <a:rPr lang="en-AU" sz="1800" dirty="0">
                <a:solidFill>
                  <a:schemeClr val="tx2"/>
                </a:solidFill>
              </a:rPr>
              <a:t>Best practice is to </a:t>
            </a:r>
            <a:r>
              <a:rPr lang="en-AU" sz="1800" u="sng" dirty="0">
                <a:solidFill>
                  <a:schemeClr val="tx2"/>
                </a:solidFill>
              </a:rPr>
              <a:t>keep baby </a:t>
            </a:r>
            <a:r>
              <a:rPr lang="en-AU" sz="1800" dirty="0">
                <a:solidFill>
                  <a:schemeClr val="tx2"/>
                </a:solidFill>
              </a:rPr>
              <a:t>on the BN list, so the baby does not get missed for their HV.</a:t>
            </a:r>
          </a:p>
          <a:p>
            <a:pPr marL="0" indent="0">
              <a:buNone/>
            </a:pPr>
            <a:r>
              <a:rPr lang="en-AU" sz="1800" i="1" u="sng" dirty="0">
                <a:solidFill>
                  <a:schemeClr val="tx2"/>
                </a:solidFill>
              </a:rPr>
              <a:t>Tip from Frankston</a:t>
            </a:r>
            <a:r>
              <a:rPr lang="en-AU" sz="1800" dirty="0">
                <a:solidFill>
                  <a:schemeClr val="tx2"/>
                </a:solidFill>
              </a:rPr>
              <a:t>: Frankston MCH service have standardized their edit notes to enable  filtering for appointments.</a:t>
            </a:r>
          </a:p>
          <a:p>
            <a:pPr marL="0" indent="0">
              <a:buNone/>
            </a:pPr>
            <a:r>
              <a:rPr lang="en-US" sz="1200" dirty="0"/>
              <a:t> FILTER the Birth Notification List (using the print all feature) by: 'Comment' under 'sorted by.’</a:t>
            </a:r>
          </a:p>
          <a:p>
            <a:pPr marL="0" indent="0">
              <a:buNone/>
            </a:pPr>
            <a:r>
              <a:rPr lang="en-US" sz="1200" dirty="0"/>
              <a:t> </a:t>
            </a:r>
            <a:r>
              <a:rPr lang="en-US" sz="1200" u="sng" dirty="0"/>
              <a:t>In the Edit note</a:t>
            </a:r>
            <a:r>
              <a:rPr lang="en-US" sz="1200" dirty="0"/>
              <a:t>: we type in HV 2024/11/12 (year/month/day) which puts clients into date order allowing us to call clients from the top of the list to the bottom. We start calling the clients two days before the shown date.</a:t>
            </a:r>
          </a:p>
          <a:p>
            <a:pPr marL="0" indent="0">
              <a:buNone/>
            </a:pPr>
            <a:r>
              <a:rPr lang="en-US" sz="1200" dirty="0"/>
              <a:t> For </a:t>
            </a:r>
            <a:r>
              <a:rPr lang="en-US" sz="1200" u="sng" dirty="0"/>
              <a:t>SCN babies </a:t>
            </a:r>
            <a:r>
              <a:rPr lang="en-US" sz="1200" dirty="0"/>
              <a:t>we start the edit note with SCN (Centre name), whatever other details you want to add. This puts the SCN babies straight to the end of the list. </a:t>
            </a:r>
          </a:p>
          <a:p>
            <a:pPr marL="0" indent="0">
              <a:buNone/>
            </a:pPr>
            <a:r>
              <a:rPr lang="en-US" sz="1200" dirty="0"/>
              <a:t>*For the date order to work 'HV' or 'SCN' must be at the very START of the edit note.</a:t>
            </a:r>
            <a:endParaRPr lang="en-AU" sz="1800" dirty="0">
              <a:solidFill>
                <a:schemeClr val="tx2"/>
              </a:solidFill>
            </a:endParaRPr>
          </a:p>
        </p:txBody>
      </p:sp>
      <p:pic>
        <p:nvPicPr>
          <p:cNvPr id="7" name="Picture 6">
            <a:extLst>
              <a:ext uri="{FF2B5EF4-FFF2-40B4-BE49-F238E27FC236}">
                <a16:creationId xmlns:a16="http://schemas.microsoft.com/office/drawing/2014/main" id="{A8FF211F-D790-E67D-01F9-162B3650B27A}"/>
              </a:ext>
            </a:extLst>
          </p:cNvPr>
          <p:cNvPicPr>
            <a:picLocks noChangeAspect="1"/>
          </p:cNvPicPr>
          <p:nvPr/>
        </p:nvPicPr>
        <p:blipFill>
          <a:blip r:embed="rId2"/>
          <a:stretch>
            <a:fillRect/>
          </a:stretch>
        </p:blipFill>
        <p:spPr>
          <a:xfrm>
            <a:off x="4324154" y="2175318"/>
            <a:ext cx="7010400" cy="781050"/>
          </a:xfrm>
          <a:prstGeom prst="rect">
            <a:avLst/>
          </a:prstGeom>
        </p:spPr>
      </p:pic>
    </p:spTree>
    <p:extLst>
      <p:ext uri="{BB962C8B-B14F-4D97-AF65-F5344CB8AC3E}">
        <p14:creationId xmlns:p14="http://schemas.microsoft.com/office/powerpoint/2010/main" val="340536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0E597-7053-990B-0842-B2A4326ED62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Birth Notifications Legislation</a:t>
            </a:r>
            <a:endParaRPr lang="en-AU" sz="4000">
              <a:solidFill>
                <a:srgbClr val="FFFFFF"/>
              </a:solidFill>
            </a:endParaRPr>
          </a:p>
        </p:txBody>
      </p:sp>
      <p:sp>
        <p:nvSpPr>
          <p:cNvPr id="3" name="Content Placeholder 2">
            <a:extLst>
              <a:ext uri="{FF2B5EF4-FFF2-40B4-BE49-F238E27FC236}">
                <a16:creationId xmlns:a16="http://schemas.microsoft.com/office/drawing/2014/main" id="{59859D93-8F83-6397-8BCF-904D3D6573C2}"/>
              </a:ext>
            </a:extLst>
          </p:cNvPr>
          <p:cNvSpPr>
            <a:spLocks noGrp="1"/>
          </p:cNvSpPr>
          <p:nvPr>
            <p:ph idx="1"/>
          </p:nvPr>
        </p:nvSpPr>
        <p:spPr>
          <a:xfrm>
            <a:off x="4810259" y="649480"/>
            <a:ext cx="6555347" cy="5546047"/>
          </a:xfrm>
        </p:spPr>
        <p:txBody>
          <a:bodyPr anchor="ctr">
            <a:normAutofit/>
          </a:bodyPr>
          <a:lstStyle/>
          <a:p>
            <a:pPr marL="0" indent="0">
              <a:buNone/>
            </a:pPr>
            <a:r>
              <a:rPr lang="en-AU" sz="1100" b="1" i="1" dirty="0">
                <a:effectLst/>
                <a:latin typeface="Aptos" panose="020B0004020202020204" pitchFamily="34" charset="0"/>
                <a:ea typeface="Aptos" panose="020B0004020202020204" pitchFamily="34" charset="0"/>
                <a:cs typeface="Aptos" panose="020B0004020202020204" pitchFamily="34" charset="0"/>
              </a:rPr>
              <a:t>Child Wellbeing and Safety Act </a:t>
            </a:r>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43 Early notification of births </a:t>
            </a:r>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(1) If a child is born in Victoria notice of the birth of the child (the birth notice) must be given by the responsible person to— </a:t>
            </a:r>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(a) the Chief Executive Officer of the council of the municipal district in which the mother of the child usually resides; or </a:t>
            </a:r>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(b) if the municipal district is not known to the person giving notice, the Chief Executive Officer of the council of the municipal district in which the birth occurs; or </a:t>
            </a:r>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(c) if the mother of the child usually resides outside Victoria, the Secretary to the Department of Education and Training. </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AU" sz="1100" i="1" dirty="0">
                <a:effectLst/>
                <a:latin typeface="Aptos" panose="020B0004020202020204" pitchFamily="34" charset="0"/>
                <a:ea typeface="Aptos" panose="020B0004020202020204" pitchFamily="34" charset="0"/>
                <a:cs typeface="Aptos" panose="020B0004020202020204" pitchFamily="34" charset="0"/>
              </a:rPr>
              <a:t> </a:t>
            </a:r>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(2) The notice must be in the prescribed form.</a:t>
            </a:r>
            <a:endParaRPr lang="en-AU" sz="1100" dirty="0">
              <a:effectLst/>
              <a:latin typeface="Aptos" panose="020B0004020202020204" pitchFamily="34" charset="0"/>
              <a:ea typeface="Aptos" panose="020B0004020202020204" pitchFamily="34" charset="0"/>
              <a:cs typeface="Aptos" panose="020B0004020202020204" pitchFamily="34" charset="0"/>
            </a:endParaRPr>
          </a:p>
          <a:p>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(3) In this section, responsible person has the same meaning as it has in section 12 of the Births, Deaths and Marriages Registration Act 1996.</a:t>
            </a:r>
            <a:endParaRPr lang="en-AU" sz="1100" dirty="0">
              <a:effectLst/>
              <a:latin typeface="Aptos" panose="020B0004020202020204" pitchFamily="34" charset="0"/>
              <a:ea typeface="Aptos" panose="020B0004020202020204" pitchFamily="34" charset="0"/>
              <a:cs typeface="Aptos" panose="020B0004020202020204" pitchFamily="34" charset="0"/>
            </a:endParaRPr>
          </a:p>
          <a:p>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b="1" dirty="0">
                <a:effectLst/>
                <a:latin typeface="Aptos" panose="020B0004020202020204" pitchFamily="34" charset="0"/>
                <a:ea typeface="Aptos" panose="020B0004020202020204" pitchFamily="34" charset="0"/>
                <a:cs typeface="Aptos" panose="020B0004020202020204" pitchFamily="34" charset="0"/>
              </a:rPr>
              <a:t>Child Wellbeing and Safety Regulations </a:t>
            </a:r>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10 Early notification of births </a:t>
            </a:r>
            <a:endParaRPr lang="en-AU" sz="1100" dirty="0">
              <a:effectLst/>
              <a:latin typeface="Aptos" panose="020B0004020202020204" pitchFamily="34" charset="0"/>
              <a:ea typeface="Aptos" panose="020B0004020202020204" pitchFamily="34" charset="0"/>
              <a:cs typeface="Aptos" panose="020B0004020202020204" pitchFamily="34" charset="0"/>
            </a:endParaRPr>
          </a:p>
          <a:p>
            <a:r>
              <a:rPr lang="en-AU" sz="1100" i="1" dirty="0">
                <a:effectLst/>
                <a:latin typeface="Aptos" panose="020B0004020202020204" pitchFamily="34" charset="0"/>
                <a:ea typeface="Aptos" panose="020B0004020202020204" pitchFamily="34" charset="0"/>
                <a:cs typeface="Aptos" panose="020B0004020202020204" pitchFamily="34" charset="0"/>
              </a:rPr>
              <a:t>For the purposes of section 43(2) of the Act, the form set out in Schedule 1 is prescribed.</a:t>
            </a:r>
            <a:endParaRPr lang="en-AU" sz="11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AU" sz="1100" dirty="0">
                <a:effectLst/>
                <a:latin typeface="Aptos" panose="020B0004020202020204" pitchFamily="34" charset="0"/>
                <a:ea typeface="Aptos" panose="020B0004020202020204" pitchFamily="34" charset="0"/>
                <a:cs typeface="Aptos" panose="020B0004020202020204" pitchFamily="34" charset="0"/>
              </a:rPr>
              <a:t> </a:t>
            </a:r>
          </a:p>
          <a:p>
            <a:r>
              <a:rPr lang="en-AU" sz="1100" b="1" i="1" dirty="0">
                <a:effectLst/>
                <a:latin typeface="Aptos" panose="020B0004020202020204" pitchFamily="34" charset="0"/>
                <a:ea typeface="Aptos" panose="020B0004020202020204" pitchFamily="34" charset="0"/>
                <a:cs typeface="Aptos" panose="020B0004020202020204" pitchFamily="34" charset="0"/>
              </a:rPr>
              <a:t>Schedule 1, Regulation 10 of Child Wellbeing and Safety Regulations - next slide</a:t>
            </a:r>
            <a:endParaRPr lang="en-AU" sz="1100" dirty="0">
              <a:effectLst/>
              <a:latin typeface="Aptos" panose="020B0004020202020204" pitchFamily="34" charset="0"/>
              <a:ea typeface="Aptos" panose="020B0004020202020204" pitchFamily="34" charset="0"/>
              <a:cs typeface="Aptos" panose="020B0004020202020204" pitchFamily="34" charset="0"/>
            </a:endParaRPr>
          </a:p>
          <a:p>
            <a:endParaRPr lang="en-AU" sz="1100" dirty="0"/>
          </a:p>
        </p:txBody>
      </p:sp>
    </p:spTree>
    <p:extLst>
      <p:ext uri="{BB962C8B-B14F-4D97-AF65-F5344CB8AC3E}">
        <p14:creationId xmlns:p14="http://schemas.microsoft.com/office/powerpoint/2010/main" val="617366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4228</TotalTime>
  <Words>850</Words>
  <Application>Microsoft Office PowerPoint</Application>
  <PresentationFormat>Widescreen</PresentationFormat>
  <Paragraphs>71</Paragraphs>
  <Slides>10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Aptos</vt:lpstr>
      <vt:lpstr>Aptos Display</vt:lpstr>
      <vt:lpstr>Arial</vt:lpstr>
      <vt:lpstr>Wingdings</vt:lpstr>
      <vt:lpstr>Office Theme</vt:lpstr>
      <vt:lpstr>Document</vt:lpstr>
      <vt:lpstr>  Child Development Information System (CDIS)   CDIS User Group – Admin  </vt:lpstr>
      <vt:lpstr>Agenda</vt:lpstr>
      <vt:lpstr>Creating Relationships</vt:lpstr>
      <vt:lpstr>What does it mean when a family is highlighted in green in Program Active list?</vt:lpstr>
      <vt:lpstr>Request from Poll to cover:</vt:lpstr>
      <vt:lpstr>Request from poll: Birth Notification List</vt:lpstr>
      <vt:lpstr>How to remove a client who is incorrectly on the birth notification list </vt:lpstr>
      <vt:lpstr>Birth Notification List and prem babes</vt:lpstr>
      <vt:lpstr>Birth Notifications Legislation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Ryan</dc:creator>
  <cp:lastModifiedBy>Melissa Ryan</cp:lastModifiedBy>
  <cp:revision>5</cp:revision>
  <dcterms:created xsi:type="dcterms:W3CDTF">2024-10-08T01:28:18Z</dcterms:created>
  <dcterms:modified xsi:type="dcterms:W3CDTF">2024-12-11T02:29:18Z</dcterms:modified>
</cp:coreProperties>
</file>