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259" r:id="rId2"/>
    <p:sldId id="267" r:id="rId3"/>
    <p:sldId id="269" r:id="rId4"/>
    <p:sldId id="270" r:id="rId5"/>
    <p:sldId id="272" r:id="rId6"/>
    <p:sldId id="271" r:id="rId7"/>
    <p:sldId id="274" r:id="rId8"/>
    <p:sldId id="275" r:id="rId9"/>
    <p:sldId id="273" r:id="rId10"/>
    <p:sldId id="276" r:id="rId11"/>
    <p:sldId id="277" r:id="rId12"/>
    <p:sldId id="278" r:id="rId13"/>
    <p:sldId id="279" r:id="rId14"/>
  </p:sldIdLst>
  <p:sldSz cx="12192000" cy="6858000"/>
  <p:notesSz cx="6858000" cy="9144000"/>
  <p:defaultTextStyle>
    <a:defPPr>
      <a:defRPr lang="en-AU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11A"/>
    <a:srgbClr val="007B4B"/>
    <a:srgbClr val="201547"/>
    <a:srgbClr val="004C97"/>
    <a:srgbClr val="0072CE"/>
    <a:srgbClr val="D50032"/>
    <a:srgbClr val="008950"/>
    <a:srgbClr val="004EA8"/>
    <a:srgbClr val="8718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7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0B8C8A-5B21-4149-B6BA-05191CF61C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F85F1E-D700-4F51-8DF2-D15C66A7F6F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164D75-B28E-479D-9866-66B1BFF9E4E6}" type="datetimeFigureOut">
              <a:rPr lang="en-AU"/>
              <a:pPr>
                <a:defRPr/>
              </a:pPr>
              <a:t>9/02/2021</a:t>
            </a:fld>
            <a:endParaRPr lang="en-AU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26F1C03-881B-4355-B07D-0335F39987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64317A9-BCB3-48D5-A32A-E887A6F64F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132A2-195C-4467-844F-EF17D83B71B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881A1-67FA-4219-BF77-3134E65268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CB09518-359A-43B2-8A2D-1575ED3A054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68444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4824898C-38A1-473A-AC01-3163C1F5A2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7531E3E-FC34-4479-91AF-55883669E7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0338D336-53AD-4A43-8AE8-31B959101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5DBCFDE-DC92-4BC0-B454-397A23783186}" type="slidenum">
              <a:rPr lang="en-AU" altLang="en-US" smtClean="0"/>
              <a:pPr/>
              <a:t>1</a:t>
            </a:fld>
            <a:endParaRPr lang="en-A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2322000"/>
            <a:ext cx="9468028" cy="1569308"/>
          </a:xfrm>
        </p:spPr>
        <p:txBody>
          <a:bodyPr anchor="t">
            <a:no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4213655"/>
            <a:ext cx="9468028" cy="1112108"/>
          </a:xfrm>
        </p:spPr>
        <p:txBody>
          <a:bodyPr>
            <a:noAutofit/>
          </a:bodyPr>
          <a:lstStyle>
            <a:lvl1pPr marL="0" indent="0" algn="l">
              <a:buNone/>
              <a:defRPr sz="2200" b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570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729E1-3909-4A1C-BF6B-79BF9012E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022B2C-6C74-43CE-9882-CA93CCE95D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9138" y="1619999"/>
            <a:ext cx="9540875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D132C0-B3AA-41B9-9FA1-5CED851D0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D40B02-893B-40EF-ACBA-E48CEBC1E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37699B-6B8B-4CDC-88CC-4C2642C5C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AF9A56-2477-4E54-9B3A-54EF47468CB2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33783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729E1-3909-4A1C-BF6B-79BF9012E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022B2C-6C74-43CE-9882-CA93CCE95D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9139" y="1619999"/>
            <a:ext cx="5220000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3DF41D1B-AE3D-4A78-9BB7-ABF7D077CD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99667" y="1619999"/>
            <a:ext cx="5220000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D132C0-B3AA-41B9-9FA1-5CED851D0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D40B02-893B-40EF-ACBA-E48CEBC1E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37699B-6B8B-4CDC-88CC-4C2642C5C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AF9A56-2477-4E54-9B3A-54EF47468CB2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16214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729E1-3909-4A1C-BF6B-79BF9012E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022B2C-6C74-43CE-9882-CA93CCE95D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9139" y="1619999"/>
            <a:ext cx="3384000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3DF41D1B-AE3D-4A78-9BB7-ABF7D077CD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28000" y="1619999"/>
            <a:ext cx="3384000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CD3322C-5C3C-4D71-A4D1-0C8F06A357E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35667" y="1626525"/>
            <a:ext cx="3384000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D132C0-B3AA-41B9-9FA1-5CED851D0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D40B02-893B-40EF-ACBA-E48CEBC1E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37699B-6B8B-4CDC-88CC-4C2642C5C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AF9A56-2477-4E54-9B3A-54EF47468CB2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36110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5717D13-A0B8-44FF-83BD-69609A53C4C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19667" y="269875"/>
            <a:ext cx="9540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B2482AE-DB13-49E4-8B2A-5571141A49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19667" y="1619251"/>
            <a:ext cx="9540000" cy="486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F044CA-99CF-41DC-BE10-D47868D2C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9667" y="6480175"/>
            <a:ext cx="6480000" cy="374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E0EC71-6181-4D45-9FC7-978DC20CC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40000" y="6480175"/>
            <a:ext cx="2520000" cy="374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AB8C5-A495-4502-AF71-8E806D333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000" y="6486525"/>
            <a:ext cx="719667" cy="3746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15AF9A56-2477-4E54-9B3A-54EF47468CB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5" name="MSIPCMContentMarking" descr="{&quot;HashCode&quot;:904758361,&quot;Placement&quot;:&quot;Footer&quot;,&quot;Top&quot;:517.4484,&quot;Left&quot;:443.117157,&quot;SlideWidth&quot;:960,&quot;SlideHeight&quot;:540}">
            <a:extLst>
              <a:ext uri="{FF2B5EF4-FFF2-40B4-BE49-F238E27FC236}">
                <a16:creationId xmlns:a16="http://schemas.microsoft.com/office/drawing/2014/main" id="{0D84755E-371C-4128-9A88-428D7FA59326}"/>
              </a:ext>
            </a:extLst>
          </p:cNvPr>
          <p:cNvSpPr txBox="1"/>
          <p:nvPr userDrawn="1"/>
        </p:nvSpPr>
        <p:spPr>
          <a:xfrm>
            <a:off x="5627588" y="6571595"/>
            <a:ext cx="936825" cy="2864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AU" sz="1000">
                <a:solidFill>
                  <a:srgbClr val="000000"/>
                </a:solidFill>
                <a:latin typeface="Arial Black" panose="020B0A0402010202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3" r:id="rId2"/>
    <p:sldLayoutId id="2147483914" r:id="rId3"/>
    <p:sldLayoutId id="2147483915" r:id="rId4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lnSpc>
          <a:spcPct val="110000"/>
        </a:lnSpc>
        <a:spcBef>
          <a:spcPts val="800"/>
        </a:spcBef>
        <a:spcAft>
          <a:spcPts val="800"/>
        </a:spcAft>
        <a:defRPr sz="2200" b="1" kern="1200">
          <a:solidFill>
            <a:srgbClr val="C5511A"/>
          </a:solidFill>
          <a:latin typeface="+mn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250825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503238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755650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07423D10-AE94-44F2-8F86-8BBEC30C8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248400"/>
            <a:ext cx="9211121" cy="2989070"/>
          </a:xfrm>
        </p:spPr>
        <p:txBody>
          <a:bodyPr anchor="b" anchorCtr="0"/>
          <a:lstStyle/>
          <a:p>
            <a:br>
              <a:rPr lang="en-AU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AU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AU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AU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AU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CDIS Additional assessment tools</a:t>
            </a:r>
            <a:br>
              <a:rPr lang="en-AU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AU" sz="1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January 2021</a:t>
            </a:r>
            <a:endParaRPr lang="en-US" altLang="en-US" dirty="0">
              <a:latin typeface="+mj-lt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3A7F7-FA9C-4760-869C-3088D46C9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Assessment Tools </a:t>
            </a:r>
            <a:r>
              <a:rPr lang="en-AU" dirty="0" err="1"/>
              <a:t>cont</a:t>
            </a:r>
            <a:r>
              <a:rPr lang="en-AU" dirty="0"/>
              <a:t>:</a:t>
            </a:r>
          </a:p>
        </p:txBody>
      </p:sp>
      <p:pic>
        <p:nvPicPr>
          <p:cNvPr id="4" name="Content Placeholder 3" descr="This is a picture of all of the questions available within the Parent-child interaction scale – Infant and toddler (Brigance III) tool.">
            <a:extLst>
              <a:ext uri="{FF2B5EF4-FFF2-40B4-BE49-F238E27FC236}">
                <a16:creationId xmlns:a16="http://schemas.microsoft.com/office/drawing/2014/main" id="{88319C3F-33F1-4D75-8018-28092F9B9265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303373" y="1960605"/>
            <a:ext cx="4493759" cy="45195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610307-B3FF-4124-8979-192F092A896C}"/>
              </a:ext>
            </a:extLst>
          </p:cNvPr>
          <p:cNvSpPr txBox="1"/>
          <p:nvPr/>
        </p:nvSpPr>
        <p:spPr>
          <a:xfrm>
            <a:off x="897924" y="1589903"/>
            <a:ext cx="8542638" cy="29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  <a:spcBef>
                <a:spcPts val="1200"/>
              </a:spcBef>
              <a:spcAft>
                <a:spcPts val="450"/>
              </a:spcAft>
            </a:pPr>
            <a:r>
              <a:rPr lang="en-AU" sz="1800" b="1" dirty="0">
                <a:solidFill>
                  <a:srgbClr val="C5511A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Parent-child interaction scale – Infant and toddler (Brigance III)</a:t>
            </a:r>
          </a:p>
        </p:txBody>
      </p:sp>
    </p:spTree>
    <p:extLst>
      <p:ext uri="{BB962C8B-B14F-4D97-AF65-F5344CB8AC3E}">
        <p14:creationId xmlns:p14="http://schemas.microsoft.com/office/powerpoint/2010/main" val="1422944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C957B-AE31-42A6-9C7E-7D5307045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Assessment Tools </a:t>
            </a:r>
            <a:r>
              <a:rPr lang="en-AU" dirty="0" err="1"/>
              <a:t>cont</a:t>
            </a:r>
            <a:r>
              <a:rPr lang="en-AU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32615-FA6E-4FB0-A455-9936D3ED0E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9138" y="1619999"/>
            <a:ext cx="10813835" cy="4860000"/>
          </a:xfrm>
        </p:spPr>
        <p:txBody>
          <a:bodyPr/>
          <a:lstStyle/>
          <a:p>
            <a:r>
              <a:rPr lang="en-AU" sz="1800" b="1" dirty="0">
                <a:solidFill>
                  <a:srgbClr val="C5511A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Sleep pathways assessment form</a:t>
            </a:r>
          </a:p>
          <a:p>
            <a:r>
              <a:rPr lang="en-AU" sz="16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At the top of the screen you are asked to select the parent/carer who is present. A parent/carer present must be selected when using this tool.  This information will be recorded as part of the assessment information in the child’s client record.</a:t>
            </a:r>
          </a:p>
          <a:p>
            <a:endParaRPr lang="en-AU" dirty="0"/>
          </a:p>
        </p:txBody>
      </p:sp>
      <p:pic>
        <p:nvPicPr>
          <p:cNvPr id="4" name="Picture 3" descr="Screen shot of parent/carer present">
            <a:extLst>
              <a:ext uri="{FF2B5EF4-FFF2-40B4-BE49-F238E27FC236}">
                <a16:creationId xmlns:a16="http://schemas.microsoft.com/office/drawing/2014/main" id="{6D5214C2-6AEE-4E5F-A057-2E263B9F380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299" y="3429000"/>
            <a:ext cx="7434735" cy="191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00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86B01-D626-48B6-926A-B0139430D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Assessment Tools </a:t>
            </a:r>
            <a:r>
              <a:rPr lang="en-AU" dirty="0" err="1"/>
              <a:t>Cont</a:t>
            </a:r>
            <a:r>
              <a:rPr lang="en-AU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92DA9-6F81-4CD1-94C9-7BF94974E76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sz="1800" b="1" dirty="0">
                <a:solidFill>
                  <a:srgbClr val="C5511A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Sleep pathways assessment form</a:t>
            </a:r>
          </a:p>
          <a:p>
            <a:r>
              <a:rPr lang="en-AU" sz="16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Complete the assessment in accordance with Sleep and settling model of care, then click Save</a:t>
            </a:r>
          </a:p>
          <a:p>
            <a:endParaRPr lang="en-AU" dirty="0"/>
          </a:p>
        </p:txBody>
      </p:sp>
      <p:pic>
        <p:nvPicPr>
          <p:cNvPr id="4" name="Picture 3" descr="This is a picture of all of the questions available within the sleep pathways form">
            <a:extLst>
              <a:ext uri="{FF2B5EF4-FFF2-40B4-BE49-F238E27FC236}">
                <a16:creationId xmlns:a16="http://schemas.microsoft.com/office/drawing/2014/main" id="{02EC55F6-BD79-443D-B6C1-9D664DB576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385751" y="2479589"/>
            <a:ext cx="4547287" cy="410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33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C722E-3C6F-477D-8094-661C2C62B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FC242-0143-4347-8923-4C1772759E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9138" y="1619999"/>
            <a:ext cx="9940624" cy="4860000"/>
          </a:xfrm>
        </p:spPr>
        <p:txBody>
          <a:bodyPr/>
          <a:lstStyle/>
          <a:p>
            <a:endParaRPr lang="en-AU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The current MCH KAS Report built into CDIS includes a “Sleep Intervention” count for the 8-month KAS consultation. </a:t>
            </a:r>
          </a:p>
          <a:p>
            <a:r>
              <a:rPr lang="en-AU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This count will no longer be accurate, as it does not count uses of the new “Sleep Pathways Assessment Form”. </a:t>
            </a:r>
          </a:p>
          <a:p>
            <a:r>
              <a:rPr lang="en-AU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There will be a new report developed to provide accurate counts of assessment tool usage in </a:t>
            </a:r>
            <a:r>
              <a:rPr lang="en-AU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the future.</a:t>
            </a:r>
            <a:endParaRPr lang="en-AU" sz="1800" b="0" dirty="0">
              <a:solidFill>
                <a:schemeClr val="tx1"/>
              </a:solidFill>
              <a:effectLst/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5038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C34429-ED80-4AB5-88CE-1033E3BD8D4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AU" dirty="0"/>
          </a:p>
          <a:p>
            <a:r>
              <a:rPr lang="en-AU" dirty="0"/>
              <a:t>Three new assessment tools have been added to CDIS</a:t>
            </a:r>
          </a:p>
          <a:p>
            <a:endParaRPr lang="en-AU" dirty="0"/>
          </a:p>
          <a:p>
            <a:pPr marL="342900" lvl="0" indent="-342900">
              <a:lnSpc>
                <a:spcPts val="1350"/>
              </a:lnSpc>
              <a:spcAft>
                <a:spcPts val="200"/>
              </a:spcAft>
              <a:buFont typeface="Calibri" panose="020F050202020403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AU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Parent and carers psychosocial assessment</a:t>
            </a:r>
          </a:p>
          <a:p>
            <a:pPr marL="342900" lvl="0" indent="-342900">
              <a:lnSpc>
                <a:spcPts val="1350"/>
              </a:lnSpc>
              <a:spcAft>
                <a:spcPts val="200"/>
              </a:spcAft>
              <a:buFont typeface="Calibri" panose="020F050202020403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AU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Parent-child interactions scale - Infant and toddler (Brigance III)</a:t>
            </a:r>
          </a:p>
          <a:p>
            <a:pPr marL="342900" lvl="0" indent="-342900">
              <a:lnSpc>
                <a:spcPts val="1350"/>
              </a:lnSpc>
              <a:spcAft>
                <a:spcPts val="200"/>
              </a:spcAft>
              <a:buFont typeface="Calibri" panose="020F050202020403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AU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Sleep Pathways Assessment form</a:t>
            </a:r>
            <a:r>
              <a:rPr lang="en-AU" sz="1800" b="0" dirty="0">
                <a:solidFill>
                  <a:schemeClr val="tx1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AU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This tool replaces the infant sleeping tool</a:t>
            </a:r>
            <a:r>
              <a:rPr lang="en-AU" sz="1800" b="0" dirty="0">
                <a:solidFill>
                  <a:schemeClr val="tx1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)</a:t>
            </a:r>
            <a:endParaRPr lang="en-AU" sz="1800" b="0" dirty="0">
              <a:solidFill>
                <a:schemeClr val="tx1"/>
              </a:solidFill>
              <a:effectLst/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E3E9C418-1255-450F-9A21-B60A0EBB8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7" y="269875"/>
            <a:ext cx="9540000" cy="1079500"/>
          </a:xfrm>
        </p:spPr>
        <p:txBody>
          <a:bodyPr/>
          <a:lstStyle/>
          <a:p>
            <a:br>
              <a:rPr lang="en-AU" sz="2400" dirty="0"/>
            </a:br>
            <a:r>
              <a:rPr lang="en-AU" sz="2400" dirty="0"/>
              <a:t>How to access the tools</a:t>
            </a:r>
            <a:br>
              <a:rPr lang="en-AU" sz="2400" dirty="0"/>
            </a:br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1C08D-1A3C-4191-BEB8-DC0F7BEC6723}"/>
              </a:ext>
            </a:extLst>
          </p:cNvPr>
          <p:cNvSpPr txBox="1"/>
          <p:nvPr/>
        </p:nvSpPr>
        <p:spPr>
          <a:xfrm>
            <a:off x="1121790" y="2149311"/>
            <a:ext cx="9775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sz="1800" dirty="0"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All new online Assessment Tools are available from the Assessments Menu &gt; Assessments /Interventions</a:t>
            </a:r>
          </a:p>
        </p:txBody>
      </p:sp>
      <p:pic>
        <p:nvPicPr>
          <p:cNvPr id="5" name="Picture 4" descr="Screen shot showing information on slide">
            <a:extLst>
              <a:ext uri="{FF2B5EF4-FFF2-40B4-BE49-F238E27FC236}">
                <a16:creationId xmlns:a16="http://schemas.microsoft.com/office/drawing/2014/main" id="{4A040782-6979-40D5-BBC7-BB45D668B0E8}"/>
              </a:ext>
            </a:extLst>
          </p:cNvPr>
          <p:cNvPicPr/>
          <p:nvPr/>
        </p:nvPicPr>
        <p:blipFill>
          <a:blip r:embed="rId2">
            <a:extLst>
              <a:ext uri="{53640926-AAD7-44D8-BBD7-CCE9431645EC}">
  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rto="http://schemas.microsoft.com/office/word/2006/arto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="" xmlns:adec="http://schemas.microsoft.com/office/drawing/2017/decorative" xmlns:lc="http://schemas.openxmlformats.org/drawingml/2006/lockedCanvas"/>
              </a:ext>
            </a:extLst>
          </a:blip>
          <a:srcRect t="12947" r="62806" b="74425"/>
          <a:stretch>
            <a:fillRect/>
          </a:stretch>
        </p:blipFill>
        <p:spPr>
          <a:xfrm>
            <a:off x="1385740" y="3148647"/>
            <a:ext cx="7748833" cy="204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47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2FCB5-A139-4BA9-BD04-454C5BFE4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AU"/>
            </a:br>
            <a:r>
              <a:rPr lang="en-AU"/>
              <a:t>Accessing </a:t>
            </a:r>
            <a:r>
              <a:rPr lang="en-AU" dirty="0"/>
              <a:t>the tools within consultations</a:t>
            </a:r>
            <a:br>
              <a:rPr lang="en-AU" dirty="0"/>
            </a:br>
            <a:endParaRPr lang="en-AU" dirty="0"/>
          </a:p>
        </p:txBody>
      </p:sp>
      <p:graphicFrame>
        <p:nvGraphicFramePr>
          <p:cNvPr id="6" name="Content Placeholder 5" descr="Screen shot of which consultation type that the assessment tool is available in">
            <a:extLst>
              <a:ext uri="{FF2B5EF4-FFF2-40B4-BE49-F238E27FC236}">
                <a16:creationId xmlns:a16="http://schemas.microsoft.com/office/drawing/2014/main" id="{2DE9B1E8-0676-4703-8CE6-46C8993EFFCA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922521903"/>
              </p:ext>
            </p:extLst>
          </p:nvPr>
        </p:nvGraphicFramePr>
        <p:xfrm>
          <a:off x="719668" y="1779373"/>
          <a:ext cx="10277848" cy="4629669"/>
        </p:xfrm>
        <a:graphic>
          <a:graphicData uri="http://schemas.openxmlformats.org/drawingml/2006/table">
            <a:tbl>
              <a:tblPr firstRow="1" firstCol="1" bandRow="1"/>
              <a:tblGrid>
                <a:gridCol w="2303655">
                  <a:extLst>
                    <a:ext uri="{9D8B030D-6E8A-4147-A177-3AD203B41FA5}">
                      <a16:colId xmlns:a16="http://schemas.microsoft.com/office/drawing/2014/main" val="632965500"/>
                    </a:ext>
                  </a:extLst>
                </a:gridCol>
                <a:gridCol w="2979312">
                  <a:extLst>
                    <a:ext uri="{9D8B030D-6E8A-4147-A177-3AD203B41FA5}">
                      <a16:colId xmlns:a16="http://schemas.microsoft.com/office/drawing/2014/main" val="2246670841"/>
                    </a:ext>
                  </a:extLst>
                </a:gridCol>
                <a:gridCol w="2937860">
                  <a:extLst>
                    <a:ext uri="{9D8B030D-6E8A-4147-A177-3AD203B41FA5}">
                      <a16:colId xmlns:a16="http://schemas.microsoft.com/office/drawing/2014/main" val="1794496229"/>
                    </a:ext>
                  </a:extLst>
                </a:gridCol>
                <a:gridCol w="2057021">
                  <a:extLst>
                    <a:ext uri="{9D8B030D-6E8A-4147-A177-3AD203B41FA5}">
                      <a16:colId xmlns:a16="http://schemas.microsoft.com/office/drawing/2014/main" val="1506442609"/>
                    </a:ext>
                  </a:extLst>
                </a:gridCol>
              </a:tblGrid>
              <a:tr h="487939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1200" b="1" dirty="0">
                          <a:solidFill>
                            <a:srgbClr val="C5511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Consultation type</a:t>
                      </a:r>
                    </a:p>
                  </a:txBody>
                  <a:tcPr marL="36855" marR="368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1200" b="1" dirty="0">
                          <a:solidFill>
                            <a:srgbClr val="C5511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Parent and carers psychosocial assessment</a:t>
                      </a:r>
                    </a:p>
                  </a:txBody>
                  <a:tcPr marL="36855" marR="368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1200" b="1" dirty="0">
                          <a:solidFill>
                            <a:srgbClr val="C5511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Parent-child interactions scale - Infant and toddler (Brigance III)</a:t>
                      </a:r>
                    </a:p>
                  </a:txBody>
                  <a:tcPr marL="36855" marR="368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1200" b="1" dirty="0">
                          <a:solidFill>
                            <a:srgbClr val="C5511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Sleep Pathways Assessment Form</a:t>
                      </a:r>
                    </a:p>
                  </a:txBody>
                  <a:tcPr marL="36855" marR="368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350778"/>
                  </a:ext>
                </a:extLst>
              </a:tr>
              <a:tr h="293572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Home Visit</a:t>
                      </a: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ü</a:t>
                      </a:r>
                      <a:endParaRPr lang="en-AU" sz="1200" dirty="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ü</a:t>
                      </a:r>
                      <a:endParaRPr lang="en-AU" sz="1200" dirty="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600"/>
                        </a:spcAft>
                      </a:pPr>
                      <a:r>
                        <a:rPr lang="en-AU" sz="500"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280331"/>
                  </a:ext>
                </a:extLst>
              </a:tr>
              <a:tr h="293572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2-week</a:t>
                      </a: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ü</a:t>
                      </a:r>
                      <a:endParaRPr lang="en-AU" sz="1200" dirty="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ü</a:t>
                      </a:r>
                      <a:endParaRPr lang="en-AU" sz="1200" dirty="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600"/>
                        </a:spcAft>
                      </a:pPr>
                      <a:r>
                        <a:rPr lang="en-AU" sz="500"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522980"/>
                  </a:ext>
                </a:extLst>
              </a:tr>
              <a:tr h="293572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4-week</a:t>
                      </a: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ü</a:t>
                      </a:r>
                      <a:endParaRPr lang="en-AU" sz="1200" dirty="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ü</a:t>
                      </a:r>
                      <a:endParaRPr lang="en-AU" sz="1200" dirty="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600"/>
                        </a:spcAft>
                      </a:pPr>
                      <a:r>
                        <a:rPr lang="en-AU" sz="500"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0188906"/>
                  </a:ext>
                </a:extLst>
              </a:tr>
              <a:tr h="293572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8-week</a:t>
                      </a: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ü</a:t>
                      </a:r>
                      <a:endParaRPr lang="en-AU" sz="1200" dirty="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ü</a:t>
                      </a:r>
                      <a:endParaRPr lang="en-AU" sz="1200" dirty="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600"/>
                        </a:spcAft>
                      </a:pPr>
                      <a:r>
                        <a:rPr lang="en-AU" sz="500"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7791222"/>
                  </a:ext>
                </a:extLst>
              </a:tr>
              <a:tr h="293572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4-month</a:t>
                      </a: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ü</a:t>
                      </a:r>
                      <a:endParaRPr lang="en-AU" sz="1200" dirty="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ü</a:t>
                      </a:r>
                      <a:endParaRPr lang="en-AU" sz="1200" dirty="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600"/>
                        </a:spcAft>
                      </a:pPr>
                      <a:r>
                        <a:rPr lang="en-AU" sz="500"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047024"/>
                  </a:ext>
                </a:extLst>
              </a:tr>
              <a:tr h="293572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8-month</a:t>
                      </a: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ü</a:t>
                      </a:r>
                      <a:endParaRPr lang="en-AU" sz="1200" dirty="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ü</a:t>
                      </a:r>
                      <a:endParaRPr lang="en-AU" sz="1200" dirty="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ü</a:t>
                      </a:r>
                      <a:endParaRPr lang="en-AU" sz="1200" dirty="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344439"/>
                  </a:ext>
                </a:extLst>
              </a:tr>
              <a:tr h="293572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12-month</a:t>
                      </a: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ü</a:t>
                      </a:r>
                      <a:endParaRPr lang="en-AU" sz="1200" dirty="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ü</a:t>
                      </a:r>
                      <a:endParaRPr lang="en-AU" sz="1200" dirty="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ü</a:t>
                      </a:r>
                      <a:endParaRPr lang="en-AU" sz="1200" dirty="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994630"/>
                  </a:ext>
                </a:extLst>
              </a:tr>
              <a:tr h="293572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18-month</a:t>
                      </a: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ü</a:t>
                      </a:r>
                      <a:endParaRPr lang="en-AU" sz="1200" dirty="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ü</a:t>
                      </a:r>
                      <a:endParaRPr lang="en-AU" sz="1200" dirty="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600"/>
                        </a:spcAft>
                      </a:pPr>
                      <a:r>
                        <a:rPr lang="en-AU" sz="500"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7837899"/>
                  </a:ext>
                </a:extLst>
              </a:tr>
              <a:tr h="293572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year</a:t>
                      </a: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ü</a:t>
                      </a:r>
                      <a:endParaRPr lang="en-AU" sz="1200" dirty="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ü</a:t>
                      </a:r>
                      <a:endParaRPr lang="en-AU" sz="1200" dirty="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600"/>
                        </a:spcAft>
                      </a:pPr>
                      <a:r>
                        <a:rPr lang="en-AU" sz="500"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1094060"/>
                  </a:ext>
                </a:extLst>
              </a:tr>
              <a:tr h="293572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 year</a:t>
                      </a: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ü</a:t>
                      </a:r>
                      <a:endParaRPr lang="en-AU" sz="1200" dirty="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ü</a:t>
                      </a:r>
                      <a:endParaRPr lang="en-AU" sz="1200" dirty="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600"/>
                        </a:spcAft>
                      </a:pPr>
                      <a:r>
                        <a:rPr lang="en-AU" sz="500"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321191"/>
                  </a:ext>
                </a:extLst>
              </a:tr>
              <a:tr h="293572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Additional Consult </a:t>
                      </a: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ü</a:t>
                      </a:r>
                      <a:endParaRPr lang="en-AU" sz="1200" dirty="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ü</a:t>
                      </a:r>
                      <a:endParaRPr lang="en-AU" sz="1200" dirty="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ü</a:t>
                      </a:r>
                      <a:endParaRPr lang="en-AU" sz="1200" dirty="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088913"/>
                  </a:ext>
                </a:extLst>
              </a:tr>
              <a:tr h="293572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Family Consultation</a:t>
                      </a: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ü</a:t>
                      </a:r>
                      <a:endParaRPr lang="en-AU" sz="1200" dirty="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ü</a:t>
                      </a:r>
                      <a:endParaRPr lang="en-AU" sz="1200" dirty="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600"/>
                        </a:spcAft>
                      </a:pPr>
                      <a:r>
                        <a:rPr lang="en-AU" sz="500"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2811405"/>
                  </a:ext>
                </a:extLst>
              </a:tr>
              <a:tr h="293572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Enhanced MCH</a:t>
                      </a: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ü</a:t>
                      </a:r>
                      <a:endParaRPr lang="en-AU" sz="1200" dirty="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ü</a:t>
                      </a:r>
                      <a:endParaRPr lang="en-AU" sz="1200" dirty="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ü</a:t>
                      </a:r>
                      <a:endParaRPr lang="en-AU" sz="1200" dirty="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7718421"/>
                  </a:ext>
                </a:extLst>
              </a:tr>
              <a:tr h="325294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Sleep and Settling - Outreach</a:t>
                      </a: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ü</a:t>
                      </a:r>
                      <a:endParaRPr lang="en-AU" sz="1200" dirty="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ü</a:t>
                      </a:r>
                      <a:endParaRPr lang="en-AU" sz="1200" dirty="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ü</a:t>
                      </a:r>
                      <a:endParaRPr lang="en-AU" sz="1200" dirty="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9726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6373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50688-74A6-4521-8491-199B47A82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access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0E1F0-DE6A-46E2-8671-353BF2493AC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Select assessment tools from the Assessment dropdown box in the Assessments / Interventions section of the consultation screen, as per existing practice. </a:t>
            </a:r>
          </a:p>
          <a:p>
            <a:endParaRPr lang="en-AU" sz="1800" dirty="0">
              <a:solidFill>
                <a:schemeClr val="tx1"/>
              </a:solidFill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endParaRPr lang="en-AU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pic>
        <p:nvPicPr>
          <p:cNvPr id="5" name="Picture 4" descr="Screen shot of information on slide">
            <a:extLst>
              <a:ext uri="{FF2B5EF4-FFF2-40B4-BE49-F238E27FC236}">
                <a16:creationId xmlns:a16="http://schemas.microsoft.com/office/drawing/2014/main" id="{51A6DAAB-8B38-4E80-A363-FCE80BD3A0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05053" y="2536189"/>
            <a:ext cx="8697952" cy="30394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241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E04AD-8C05-4DFF-BA4E-0F0D9D540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Tool access from client records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7CC0C3-340F-4CEE-8A07-28B81D71903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Universal MCH Program</a:t>
            </a:r>
          </a:p>
          <a:p>
            <a:pPr>
              <a:spcBef>
                <a:spcPts val="400"/>
              </a:spcBef>
              <a:spcAft>
                <a:spcPts val="300"/>
              </a:spcAft>
            </a:pPr>
            <a:r>
              <a:rPr lang="en-AU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new tools are accessed from the client record of the child who is being assessed. The assessment will be then be saved against that child’s record.</a:t>
            </a:r>
          </a:p>
          <a:p>
            <a:pPr>
              <a:spcBef>
                <a:spcPts val="400"/>
              </a:spcBef>
              <a:spcAft>
                <a:spcPts val="300"/>
              </a:spcAft>
            </a:pPr>
            <a:r>
              <a:rPr lang="en-A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r>
              <a:rPr lang="en-AU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be </a:t>
            </a:r>
            <a:r>
              <a:rPr lang="en-AU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consistent with consultation process:</a:t>
            </a:r>
            <a:endParaRPr lang="en-AU" sz="1800" b="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  <a:spcAft>
                <a:spcPts val="300"/>
              </a:spcAft>
            </a:pPr>
            <a:r>
              <a:rPr lang="en-AU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Ensure you are in the correct client file before entering any data.</a:t>
            </a:r>
            <a:r>
              <a:rPr lang="en-AU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  <a:endParaRPr lang="en-AU" sz="1800" b="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  <a:spcAft>
                <a:spcPts val="300"/>
              </a:spcAft>
            </a:pPr>
            <a:r>
              <a:rPr lang="en-AU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All universal consultations are counted for reporting purposes against the child record</a:t>
            </a:r>
            <a:r>
              <a:rPr lang="en-AU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  <a:endParaRPr lang="en-AU" sz="1800" b="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sz="1800" b="0" dirty="0">
                <a:solidFill>
                  <a:schemeClr val="tx1"/>
                </a:solidFill>
                <a:effectLst/>
                <a:ea typeface="MS Gothic" panose="020B0609070205080204" pitchFamily="49" charset="-128"/>
                <a:cs typeface="Arial" panose="020B0604020202020204" pitchFamily="34" charset="0"/>
              </a:rPr>
              <a:t>All consultations are to be recorded from the child record – only in extenuating circumstances should a ‘consultation’ be recorded from the mother’s record.</a:t>
            </a:r>
            <a:r>
              <a:rPr lang="en-AU" sz="1800" b="0" dirty="0">
                <a:solidFill>
                  <a:schemeClr val="tx1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446AF769-78FA-43D2-91A4-E55E30268D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08896"/>
              </p:ext>
            </p:extLst>
          </p:nvPr>
        </p:nvGraphicFramePr>
        <p:xfrm>
          <a:off x="719667" y="5173362"/>
          <a:ext cx="10080138" cy="1181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4572">
                  <a:extLst>
                    <a:ext uri="{9D8B030D-6E8A-4147-A177-3AD203B41FA5}">
                      <a16:colId xmlns:a16="http://schemas.microsoft.com/office/drawing/2014/main" val="2163102131"/>
                    </a:ext>
                  </a:extLst>
                </a:gridCol>
                <a:gridCol w="5245566">
                  <a:extLst>
                    <a:ext uri="{9D8B030D-6E8A-4147-A177-3AD203B41FA5}">
                      <a16:colId xmlns:a16="http://schemas.microsoft.com/office/drawing/2014/main" val="1695932300"/>
                    </a:ext>
                  </a:extLst>
                </a:gridCol>
              </a:tblGrid>
              <a:tr h="590630">
                <a:tc>
                  <a:txBody>
                    <a:bodyPr/>
                    <a:lstStyle/>
                    <a:p>
                      <a:r>
                        <a:rPr lang="en-AU" sz="1600" dirty="0">
                          <a:solidFill>
                            <a:srgbClr val="C5511A"/>
                          </a:solidFill>
                        </a:rPr>
                        <a:t>Enhanced MCH Program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b="0" dirty="0">
                          <a:solidFill>
                            <a:schemeClr val="tx1"/>
                          </a:solidFill>
                        </a:rPr>
                        <a:t>Refer to CDIS Enhanced MCH Guide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012972"/>
                  </a:ext>
                </a:extLst>
              </a:tr>
              <a:tr h="590630">
                <a:tc>
                  <a:txBody>
                    <a:bodyPr/>
                    <a:lstStyle/>
                    <a:p>
                      <a:r>
                        <a:rPr lang="en-AU" sz="1800" b="1" dirty="0">
                          <a:solidFill>
                            <a:srgbClr val="C5511A"/>
                          </a:solidFill>
                        </a:rPr>
                        <a:t>Sleep and Settling Outreach Program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Refer to CDIS Sleep and settling outreach guide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161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494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A5756-5FC9-48D3-8E6E-E6DDDDFC6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Assessment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F2179-3132-4ABB-A71E-8848D72B712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/>
              <a:t>Parent and carers psychosocial assessment</a:t>
            </a:r>
          </a:p>
          <a:p>
            <a:r>
              <a:rPr lang="en-AU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At the top of the screen you are asked to select the parent/carer who is present. A parent/carer present must be selected when using this tool.  This information will be recorded as part of the assessment information in the child’s client record.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5" name="Picture 4" descr="Screen shot of information included on slide">
            <a:extLst>
              <a:ext uri="{FF2B5EF4-FFF2-40B4-BE49-F238E27FC236}">
                <a16:creationId xmlns:a16="http://schemas.microsoft.com/office/drawing/2014/main" id="{33357C33-3386-47E0-BCD7-93DE447F3F7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020" y="3429000"/>
            <a:ext cx="9077092" cy="21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63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7F729-994D-47B0-BBCC-88489AFA3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Assessment Tools </a:t>
            </a:r>
            <a:r>
              <a:rPr lang="en-AU" dirty="0" err="1"/>
              <a:t>cont</a:t>
            </a:r>
            <a:r>
              <a:rPr lang="en-AU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94474-B5DD-4D8D-95CF-BADA328874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9138" y="1619999"/>
            <a:ext cx="10368992" cy="4860000"/>
          </a:xfrm>
        </p:spPr>
        <p:txBody>
          <a:bodyPr/>
          <a:lstStyle/>
          <a:p>
            <a:r>
              <a:rPr lang="en-AU" dirty="0"/>
              <a:t>Parent and carers psychosocial assessment</a:t>
            </a:r>
          </a:p>
          <a:p>
            <a:r>
              <a:rPr lang="en-AU" sz="16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Complete the form in accordance with the principles included in Perinatal mental health and psychosocial assessment: Practice resource manual for Victorian maternal and child health nurses, then click Save</a:t>
            </a:r>
          </a:p>
          <a:p>
            <a:endParaRPr lang="en-AU" dirty="0"/>
          </a:p>
        </p:txBody>
      </p:sp>
      <p:pic>
        <p:nvPicPr>
          <p:cNvPr id="5" name="Picture 4" descr="This is a picture of all of the questions available within the parent and carers psychosocial assessment tool">
            <a:extLst>
              <a:ext uri="{FF2B5EF4-FFF2-40B4-BE49-F238E27FC236}">
                <a16:creationId xmlns:a16="http://schemas.microsoft.com/office/drawing/2014/main" id="{7A24A872-65DD-432A-AF98-A2C3484A56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40908" y="2832409"/>
            <a:ext cx="5021064" cy="364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00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BA79F-E2C4-4057-9819-A854A6C91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Assessment Tools </a:t>
            </a:r>
            <a:r>
              <a:rPr lang="en-AU" dirty="0" err="1"/>
              <a:t>cont</a:t>
            </a:r>
            <a:r>
              <a:rPr lang="en-AU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601EB-0F5A-4051-922F-4CC5BA9C20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9138" y="1475665"/>
            <a:ext cx="10410181" cy="4860000"/>
          </a:xfrm>
        </p:spPr>
        <p:txBody>
          <a:bodyPr/>
          <a:lstStyle/>
          <a:p>
            <a:pPr>
              <a:lnSpc>
                <a:spcPts val="1600"/>
              </a:lnSpc>
              <a:spcBef>
                <a:spcPts val="1200"/>
              </a:spcBef>
              <a:spcAft>
                <a:spcPts val="450"/>
              </a:spcAft>
            </a:pPr>
            <a:endParaRPr lang="en-AU" sz="1800" b="1" dirty="0">
              <a:solidFill>
                <a:srgbClr val="C5511A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600"/>
              </a:lnSpc>
              <a:spcBef>
                <a:spcPts val="1200"/>
              </a:spcBef>
              <a:spcAft>
                <a:spcPts val="450"/>
              </a:spcAft>
            </a:pPr>
            <a:r>
              <a:rPr lang="en-AU" sz="1800" b="1" dirty="0">
                <a:solidFill>
                  <a:srgbClr val="C5511A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Parent-child interaction scale – Infant and toddler (Brigance III)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AU" sz="16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At the top of the screen you are asked to select the parent/carer who is present. A parent/carer present must be selected when using this tool.  This information will be recorded as part of the assessment information in the child’s client record.</a:t>
            </a:r>
          </a:p>
          <a:p>
            <a:endParaRPr lang="en-AU" dirty="0"/>
          </a:p>
        </p:txBody>
      </p:sp>
      <p:pic>
        <p:nvPicPr>
          <p:cNvPr id="4" name="Picture 3" descr="Screenshot has information about what is on the slide.">
            <a:extLst>
              <a:ext uri="{FF2B5EF4-FFF2-40B4-BE49-F238E27FC236}">
                <a16:creationId xmlns:a16="http://schemas.microsoft.com/office/drawing/2014/main" id="{548C33C1-65B5-4370-B7E2-D5C0B4371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299" y="3220995"/>
            <a:ext cx="7807510" cy="13693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195B70-6C76-4649-942A-198DA68115F6}"/>
              </a:ext>
            </a:extLst>
          </p:cNvPr>
          <p:cNvSpPr txBox="1"/>
          <p:nvPr/>
        </p:nvSpPr>
        <p:spPr>
          <a:xfrm>
            <a:off x="719667" y="4431957"/>
            <a:ext cx="10269609" cy="1256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300"/>
              </a:spcAft>
            </a:pPr>
            <a:endParaRPr lang="en-AU" sz="1600" dirty="0">
              <a:solidFill>
                <a:srgbClr val="C5511A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  <a:spcAft>
                <a:spcPts val="300"/>
              </a:spcAft>
            </a:pPr>
            <a:endParaRPr lang="en-AU" sz="1600" dirty="0">
              <a:solidFill>
                <a:srgbClr val="C5511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  <a:spcAft>
                <a:spcPts val="300"/>
              </a:spcAft>
            </a:pPr>
            <a:r>
              <a:rPr lang="en-AU" sz="1600" dirty="0">
                <a:solidFill>
                  <a:srgbClr val="C551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Note: The Parent–child interactions scale should be only administered by practitioners after referring to the Parent–child interaction form information in the Brigance Early Childhood Screen III (2014), pages 71–72.</a:t>
            </a:r>
          </a:p>
        </p:txBody>
      </p:sp>
    </p:spTree>
    <p:extLst>
      <p:ext uri="{BB962C8B-B14F-4D97-AF65-F5344CB8AC3E}">
        <p14:creationId xmlns:p14="http://schemas.microsoft.com/office/powerpoint/2010/main" val="142869054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CH Orange Presentation Template 16x9.potx" id="{4F5DC736-A95C-4678-86B6-9366F5C4C23D}" vid="{7DC949EB-4E66-470D-AA84-4DC7838A11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MCH Orange Presentation Template 16x9</Template>
  <TotalTime>100</TotalTime>
  <Words>674</Words>
  <Application>Microsoft Office PowerPoint</Application>
  <PresentationFormat>Widescreen</PresentationFormat>
  <Paragraphs>111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Cambria</vt:lpstr>
      <vt:lpstr>Wingdings</vt:lpstr>
      <vt:lpstr>Default Design</vt:lpstr>
      <vt:lpstr>     CDIS Additional assessment tools  January 2021</vt:lpstr>
      <vt:lpstr>PowerPoint Presentation</vt:lpstr>
      <vt:lpstr> How to access the tools </vt:lpstr>
      <vt:lpstr> Accessing the tools within consultations </vt:lpstr>
      <vt:lpstr>How to access tools</vt:lpstr>
      <vt:lpstr>Tool access from client records</vt:lpstr>
      <vt:lpstr>Assessment Tools</vt:lpstr>
      <vt:lpstr>Assessment Tools cont:</vt:lpstr>
      <vt:lpstr>Assessment Tools cont:</vt:lpstr>
      <vt:lpstr>Assessment Tools cont:</vt:lpstr>
      <vt:lpstr>Assessment Tools cont:</vt:lpstr>
      <vt:lpstr>Assessment Tools Cont:</vt:lpstr>
      <vt:lpstr>Reporting</vt:lpstr>
    </vt:vector>
  </TitlesOfParts>
  <Company>Department of Health and Human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CDIS Additional assessment tools  December 2020</dc:title>
  <dc:creator>Ann McNair</dc:creator>
  <cp:lastModifiedBy>Ann McNair</cp:lastModifiedBy>
  <cp:revision>15</cp:revision>
  <dcterms:created xsi:type="dcterms:W3CDTF">2020-12-13T09:12:49Z</dcterms:created>
  <dcterms:modified xsi:type="dcterms:W3CDTF">2021-02-09T06:41:33Z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MSIP_Label_43e64453-338c-4f93-8a4d-0039a0a41f2a_Enabled">
    <vt:lpwstr>true</vt:lpwstr>
  </property>
  <property fmtid="{D5CDD505-2E9C-101B-9397-08002B2CF9AE}" pid="4" name="MSIP_Label_43e64453-338c-4f93-8a4d-0039a0a41f2a_SetDate">
    <vt:lpwstr>2021-01-12T05:25:50Z</vt:lpwstr>
  </property>
  <property fmtid="{D5CDD505-2E9C-101B-9397-08002B2CF9AE}" pid="5" name="MSIP_Label_43e64453-338c-4f93-8a4d-0039a0a41f2a_Method">
    <vt:lpwstr>Privileged</vt:lpwstr>
  </property>
  <property fmtid="{D5CDD505-2E9C-101B-9397-08002B2CF9AE}" pid="6" name="MSIP_Label_43e64453-338c-4f93-8a4d-0039a0a41f2a_Name">
    <vt:lpwstr>43e64453-338c-4f93-8a4d-0039a0a41f2a</vt:lpwstr>
  </property>
  <property fmtid="{D5CDD505-2E9C-101B-9397-08002B2CF9AE}" pid="7" name="MSIP_Label_43e64453-338c-4f93-8a4d-0039a0a41f2a_SiteId">
    <vt:lpwstr>c0e0601f-0fac-449c-9c88-a104c4eb9f28</vt:lpwstr>
  </property>
  <property fmtid="{D5CDD505-2E9C-101B-9397-08002B2CF9AE}" pid="8" name="MSIP_Label_43e64453-338c-4f93-8a4d-0039a0a41f2a_ActionId">
    <vt:lpwstr>de7a01a1-baee-46c7-b9c3-b155843f5607</vt:lpwstr>
  </property>
  <property fmtid="{D5CDD505-2E9C-101B-9397-08002B2CF9AE}" pid="9" name="MSIP_Label_43e64453-338c-4f93-8a4d-0039a0a41f2a_ContentBits">
    <vt:lpwstr>2</vt:lpwstr>
  </property>
</Properties>
</file>