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25" r:id="rId6"/>
    <p:sldId id="257" r:id="rId7"/>
    <p:sldId id="258" r:id="rId8"/>
    <p:sldId id="259" r:id="rId9"/>
    <p:sldId id="263" r:id="rId10"/>
    <p:sldId id="261" r:id="rId11"/>
    <p:sldId id="260" r:id="rId12"/>
    <p:sldId id="264" r:id="rId13"/>
    <p:sldId id="262" r:id="rId14"/>
    <p:sldId id="265" r:id="rId15"/>
    <p:sldId id="266"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07BCD-DE37-4924-A03A-90F027B73B3D}" v="9" dt="2022-10-03T03:49:05.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96327"/>
  </p:normalViewPr>
  <p:slideViewPr>
    <p:cSldViewPr snapToGrid="0">
      <p:cViewPr varScale="1">
        <p:scale>
          <a:sx n="73" d="100"/>
          <a:sy n="73" d="100"/>
        </p:scale>
        <p:origin x="7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00:53:51.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37,'232'17,"11"1,878-19,-1086 0,-1-3,0-1,48-13,18-4,-53 18,0 1,75 5,-26 1,-69-3,16 0,0-1,54-9,-57 5,1 2,63 3,-46 1,-43-1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00:54:03.2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1,'883'0,"-857"0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18938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33633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147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5453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98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3757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7631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93056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61312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66719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3B6B9-6BBB-4BA7-A816-280337F9267E}" type="datetimeFigureOut">
              <a:rPr lang="en-AU" smtClean="0"/>
              <a:t>15/11/2023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00878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3B6B9-6BBB-4BA7-A816-280337F9267E}" type="datetimeFigureOut">
              <a:rPr lang="en-AU" smtClean="0"/>
              <a:t>15/11/2023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97100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43B6B9-6BBB-4BA7-A816-280337F9267E}" type="datetimeFigureOut">
              <a:rPr lang="en-AU" smtClean="0"/>
              <a:t>15/11/2023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25204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3B6B9-6BBB-4BA7-A816-280337F9267E}" type="datetimeFigureOut">
              <a:rPr lang="en-AU" smtClean="0"/>
              <a:t>15/11/2023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1126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15/11/2023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61989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15/11/2023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63755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43B6B9-6BBB-4BA7-A816-280337F9267E}" type="datetimeFigureOut">
              <a:rPr lang="en-AU" smtClean="0"/>
              <a:t>15/11/2023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E92505-D047-45DB-B337-8AF90DB5BF43}" type="slidenum">
              <a:rPr lang="en-AU" smtClean="0"/>
              <a:t>‹#›</a:t>
            </a:fld>
            <a:endParaRPr lang="en-AU"/>
          </a:p>
        </p:txBody>
      </p:sp>
    </p:spTree>
    <p:extLst>
      <p:ext uri="{BB962C8B-B14F-4D97-AF65-F5344CB8AC3E}">
        <p14:creationId xmlns:p14="http://schemas.microsoft.com/office/powerpoint/2010/main" val="425822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43202219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1507066" y="1862356"/>
            <a:ext cx="8232551" cy="1434517"/>
          </a:xfrm>
        </p:spPr>
        <p:txBody>
          <a:bodyPr/>
          <a:lstStyle/>
          <a:p>
            <a:pPr algn="ctr"/>
            <a:r>
              <a:rPr lang="en-AU" dirty="0">
                <a:ln w="0"/>
                <a:solidFill>
                  <a:schemeClr val="accent1"/>
                </a:solidFill>
                <a:effectLst>
                  <a:outerShdw blurRad="38100" dist="25400" dir="5400000" algn="ctr" rotWithShape="0">
                    <a:srgbClr val="6E747A">
                      <a:alpha val="43000"/>
                    </a:srgbClr>
                  </a:outerShdw>
                </a:effectLst>
              </a:rPr>
              <a:t>CDIS Universal Active List</a:t>
            </a:r>
            <a:br>
              <a:rPr lang="en-AU" dirty="0">
                <a:ln w="0"/>
                <a:solidFill>
                  <a:schemeClr val="accent1"/>
                </a:solidFill>
                <a:effectLst>
                  <a:outerShdw blurRad="38100" dist="25400" dir="5400000" algn="ctr" rotWithShape="0">
                    <a:srgbClr val="6E747A">
                      <a:alpha val="43000"/>
                    </a:srgbClr>
                  </a:outerShdw>
                </a:effectLst>
              </a:rPr>
            </a:br>
            <a:r>
              <a:rPr lang="en-AU" sz="3200" dirty="0">
                <a:ln w="0"/>
                <a:solidFill>
                  <a:schemeClr val="accent1"/>
                </a:solidFill>
                <a:effectLst>
                  <a:outerShdw blurRad="38100" dist="25400" dir="5400000" algn="ctr" rotWithShape="0">
                    <a:srgbClr val="6E747A">
                      <a:alpha val="43000"/>
                    </a:srgbClr>
                  </a:outerShdw>
                </a:effectLst>
              </a:rPr>
              <a:t>Missed Visits &amp; Follow </a:t>
            </a:r>
            <a:r>
              <a:rPr lang="en-AU" sz="3200" dirty="0">
                <a:ln w="0"/>
                <a:effectLst>
                  <a:outerShdw blurRad="38100" dist="25400" dir="5400000" algn="ctr" rotWithShape="0">
                    <a:srgbClr val="6E747A">
                      <a:alpha val="43000"/>
                    </a:srgbClr>
                  </a:outerShdw>
                </a:effectLst>
              </a:rPr>
              <a:t>U</a:t>
            </a:r>
            <a:r>
              <a:rPr lang="en-AU" sz="3200" dirty="0">
                <a:ln w="0"/>
                <a:solidFill>
                  <a:schemeClr val="accent1"/>
                </a:solidFill>
                <a:effectLst>
                  <a:outerShdw blurRad="38100" dist="25400" dir="5400000" algn="ctr" rotWithShape="0">
                    <a:srgbClr val="6E747A">
                      <a:alpha val="43000"/>
                    </a:srgbClr>
                  </a:outerShdw>
                </a:effectLst>
              </a:rPr>
              <a:t>p</a:t>
            </a: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p:txBody>
          <a:bodyPr>
            <a:normAutofit fontScale="92500" lnSpcReduction="10000"/>
          </a:bodyPr>
          <a:lstStyle/>
          <a:p>
            <a:pPr algn="ctr"/>
            <a:r>
              <a:rPr lang="en-US" sz="1800" dirty="0">
                <a:latin typeface="+mn-lt"/>
                <a:ea typeface="+mn-ea"/>
                <a:cs typeface="+mn-cs"/>
              </a:rPr>
              <a:t>Child Development Information System (CDIS)</a:t>
            </a:r>
          </a:p>
          <a:p>
            <a:pPr algn="ctr"/>
            <a:r>
              <a:rPr lang="en-US" sz="1800" dirty="0"/>
              <a:t>CDIS Users Group  (Clinical) </a:t>
            </a:r>
          </a:p>
          <a:p>
            <a:pPr algn="ctr"/>
            <a:r>
              <a:rPr lang="en-US" sz="1800" dirty="0"/>
              <a:t>Monday 12</a:t>
            </a:r>
            <a:r>
              <a:rPr lang="en-US" sz="1800" baseline="30000" dirty="0"/>
              <a:t>th</a:t>
            </a:r>
            <a:r>
              <a:rPr lang="en-US" sz="1800" dirty="0"/>
              <a:t> September 8:30 am – 9:30 am</a:t>
            </a:r>
          </a:p>
          <a:p>
            <a:pPr algn="ctr"/>
            <a:endParaRPr lang="en-AU" dirty="0"/>
          </a:p>
        </p:txBody>
      </p:sp>
    </p:spTree>
    <p:extLst>
      <p:ext uri="{BB962C8B-B14F-4D97-AF65-F5344CB8AC3E}">
        <p14:creationId xmlns:p14="http://schemas.microsoft.com/office/powerpoint/2010/main" val="195968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A3DE-1738-489F-8B0B-A97D46C25C80}"/>
              </a:ext>
            </a:extLst>
          </p:cNvPr>
          <p:cNvSpPr>
            <a:spLocks noGrp="1"/>
          </p:cNvSpPr>
          <p:nvPr>
            <p:ph type="title"/>
          </p:nvPr>
        </p:nvSpPr>
        <p:spPr>
          <a:xfrm>
            <a:off x="474598" y="279599"/>
            <a:ext cx="10515600" cy="858539"/>
          </a:xfrm>
        </p:spPr>
        <p:txBody>
          <a:bodyPr/>
          <a:lstStyle/>
          <a:p>
            <a:r>
              <a:rPr lang="en-AU" b="1" dirty="0"/>
              <a:t>Bulk SMS</a:t>
            </a:r>
            <a:endParaRPr lang="en-AU" b="1" dirty="0">
              <a:solidFill>
                <a:schemeClr val="accent1">
                  <a:lumMod val="75000"/>
                </a:schemeClr>
              </a:solidFill>
            </a:endParaRPr>
          </a:p>
        </p:txBody>
      </p:sp>
      <p:sp>
        <p:nvSpPr>
          <p:cNvPr id="3" name="Content Placeholder 2">
            <a:extLst>
              <a:ext uri="{FF2B5EF4-FFF2-40B4-BE49-F238E27FC236}">
                <a16:creationId xmlns:a16="http://schemas.microsoft.com/office/drawing/2014/main" id="{EA7FD1E1-31F5-41C3-86C1-909986F9EE06}"/>
              </a:ext>
            </a:extLst>
          </p:cNvPr>
          <p:cNvSpPr>
            <a:spLocks noGrp="1"/>
          </p:cNvSpPr>
          <p:nvPr>
            <p:ph idx="1"/>
          </p:nvPr>
        </p:nvSpPr>
        <p:spPr>
          <a:xfrm>
            <a:off x="348763" y="1149293"/>
            <a:ext cx="9508301" cy="4999838"/>
          </a:xfrm>
        </p:spPr>
        <p:txBody>
          <a:bodyPr>
            <a:normAutofit/>
          </a:bodyPr>
          <a:lstStyle/>
          <a:p>
            <a:r>
              <a:rPr lang="en-AU" dirty="0"/>
              <a:t>If utilising the 3.5y KAS, you must ensure to put age range of up to 4years, or else it will include children above this age. Again, this list will include children 3y11.5m getting an overdue 3.5yr KAS reminder</a:t>
            </a:r>
          </a:p>
          <a:p>
            <a:pPr marL="0" indent="0">
              <a:buNone/>
            </a:pPr>
            <a:endParaRPr lang="en-AU" dirty="0"/>
          </a:p>
          <a:p>
            <a:endParaRPr lang="en-AU" dirty="0"/>
          </a:p>
          <a:p>
            <a:pPr marL="57150" indent="0">
              <a:buNone/>
            </a:pPr>
            <a:endParaRPr lang="en-AU" dirty="0"/>
          </a:p>
          <a:p>
            <a:endParaRPr lang="en-AU" dirty="0"/>
          </a:p>
          <a:p>
            <a:r>
              <a:rPr lang="en-AU" dirty="0"/>
              <a:t>It will not pick up children who are technically not listed as ‘overdue’ in the universal active list, as per demonstrations in previous slides</a:t>
            </a:r>
          </a:p>
          <a:p>
            <a:r>
              <a:rPr lang="en-AU" dirty="0"/>
              <a:t>You cannot click </a:t>
            </a:r>
            <a:r>
              <a:rPr lang="en-AU" b="1" dirty="0"/>
              <a:t>view clients </a:t>
            </a:r>
            <a:r>
              <a:rPr lang="en-AU" dirty="0"/>
              <a:t>to check who will receive the SMS but you cannot select clients who will receive this reminder, it is all or none.</a:t>
            </a:r>
          </a:p>
          <a:p>
            <a:r>
              <a:rPr lang="en-AU" dirty="0"/>
              <a:t>This will SMS all clients overdue at the time of the report, therefore if run regularly clients within those age parameters will get a new SMS reminder each time. </a:t>
            </a:r>
          </a:p>
          <a:p>
            <a:r>
              <a:rPr lang="en-AU" dirty="0"/>
              <a:t>This SMS correspondence will be saved in the client file. </a:t>
            </a:r>
          </a:p>
          <a:p>
            <a:endParaRPr lang="en-AU" dirty="0"/>
          </a:p>
        </p:txBody>
      </p:sp>
      <p:pic>
        <p:nvPicPr>
          <p:cNvPr id="4" name="Picture 3"/>
          <p:cNvPicPr>
            <a:picLocks noChangeAspect="1"/>
          </p:cNvPicPr>
          <p:nvPr/>
        </p:nvPicPr>
        <p:blipFill rotWithShape="1">
          <a:blip r:embed="rId2"/>
          <a:srcRect l="10737" t="9053" r="45082" b="50597"/>
          <a:stretch/>
        </p:blipFill>
        <p:spPr>
          <a:xfrm>
            <a:off x="2368505" y="2254291"/>
            <a:ext cx="2734408" cy="1174709"/>
          </a:xfrm>
          <a:prstGeom prst="rect">
            <a:avLst/>
          </a:prstGeom>
        </p:spPr>
      </p:pic>
    </p:spTree>
    <p:extLst>
      <p:ext uri="{BB962C8B-B14F-4D97-AF65-F5344CB8AC3E}">
        <p14:creationId xmlns:p14="http://schemas.microsoft.com/office/powerpoint/2010/main" val="240905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A3DE-1738-489F-8B0B-A97D46C25C80}"/>
              </a:ext>
            </a:extLst>
          </p:cNvPr>
          <p:cNvSpPr>
            <a:spLocks noGrp="1"/>
          </p:cNvSpPr>
          <p:nvPr>
            <p:ph type="title"/>
          </p:nvPr>
        </p:nvSpPr>
        <p:spPr>
          <a:xfrm>
            <a:off x="460695" y="223641"/>
            <a:ext cx="10515600" cy="791427"/>
          </a:xfrm>
        </p:spPr>
        <p:txBody>
          <a:bodyPr/>
          <a:lstStyle/>
          <a:p>
            <a:r>
              <a:rPr lang="en-AU" b="1" dirty="0"/>
              <a:t>Manual Bulk SMS Process</a:t>
            </a:r>
          </a:p>
        </p:txBody>
      </p:sp>
      <p:sp>
        <p:nvSpPr>
          <p:cNvPr id="3" name="Content Placeholder 2">
            <a:extLst>
              <a:ext uri="{FF2B5EF4-FFF2-40B4-BE49-F238E27FC236}">
                <a16:creationId xmlns:a16="http://schemas.microsoft.com/office/drawing/2014/main" id="{EA7FD1E1-31F5-41C3-86C1-909986F9EE06}"/>
              </a:ext>
            </a:extLst>
          </p:cNvPr>
          <p:cNvSpPr>
            <a:spLocks noGrp="1"/>
          </p:cNvSpPr>
          <p:nvPr>
            <p:ph idx="1"/>
          </p:nvPr>
        </p:nvSpPr>
        <p:spPr>
          <a:xfrm>
            <a:off x="221421" y="1164857"/>
            <a:ext cx="9660810" cy="4883441"/>
          </a:xfrm>
        </p:spPr>
        <p:txBody>
          <a:bodyPr>
            <a:normAutofit/>
          </a:bodyPr>
          <a:lstStyle/>
          <a:p>
            <a:pPr lvl="1"/>
            <a:r>
              <a:rPr lang="en-AU" dirty="0"/>
              <a:t>Consequently, many MCH Services are creating a manual report of children overdue their KAS, within reduced age parameters</a:t>
            </a:r>
          </a:p>
          <a:p>
            <a:pPr lvl="1"/>
            <a:r>
              <a:rPr lang="en-AU" dirty="0"/>
              <a:t>This data is used to send a bulk KAS reminder via an alternative SMS/email service. </a:t>
            </a:r>
          </a:p>
          <a:p>
            <a:pPr lvl="1"/>
            <a:r>
              <a:rPr lang="en-AU" dirty="0"/>
              <a:t>This report is run through </a:t>
            </a:r>
            <a:r>
              <a:rPr lang="en-AU" b="1" dirty="0"/>
              <a:t>Letters/Reports&gt;Data Extract&gt; Universal Active list report</a:t>
            </a:r>
          </a:p>
          <a:p>
            <a:pPr lvl="1"/>
            <a:r>
              <a:rPr lang="en-AU" dirty="0"/>
              <a:t>Put in selected dates that match appropriate age parameters</a:t>
            </a:r>
          </a:p>
          <a:p>
            <a:pPr lvl="1"/>
            <a:r>
              <a:rPr lang="en-AU" dirty="0"/>
              <a:t>I.e. for 2y KAS reminders would put in date range between 2yo-2.3yo (12/6/2020-12/9/2020)</a:t>
            </a:r>
          </a:p>
          <a:p>
            <a:pPr lvl="1"/>
            <a:endParaRPr lang="en-AU" dirty="0"/>
          </a:p>
          <a:p>
            <a:pPr lvl="1"/>
            <a:endParaRPr lang="en-AU" dirty="0"/>
          </a:p>
          <a:p>
            <a:pPr lvl="1"/>
            <a:endParaRPr lang="en-AU" dirty="0"/>
          </a:p>
          <a:p>
            <a:pPr marL="457200" lvl="1" indent="0">
              <a:buNone/>
            </a:pPr>
            <a:endParaRPr lang="en-AU" dirty="0"/>
          </a:p>
          <a:p>
            <a:pPr lvl="1"/>
            <a:r>
              <a:rPr lang="en-AU" dirty="0"/>
              <a:t>This will show </a:t>
            </a:r>
            <a:r>
              <a:rPr lang="en-AU" u="sng" dirty="0"/>
              <a:t>ALL CHILDREN </a:t>
            </a:r>
            <a:r>
              <a:rPr lang="en-AU" dirty="0"/>
              <a:t>in your MCH Service within this age range. </a:t>
            </a:r>
          </a:p>
          <a:p>
            <a:pPr lvl="1"/>
            <a:r>
              <a:rPr lang="en-AU" dirty="0"/>
              <a:t>This can be done for the whole LGA or independent centres. </a:t>
            </a:r>
          </a:p>
          <a:p>
            <a:pPr marL="457200" lvl="1" indent="0">
              <a:buNone/>
            </a:pPr>
            <a:r>
              <a:rPr lang="en-AU" dirty="0"/>
              <a:t>***For larger municipalities this report may be difficult to run for a large client group. </a:t>
            </a:r>
          </a:p>
          <a:p>
            <a:pPr lvl="1"/>
            <a:endParaRPr lang="en-AU" dirty="0"/>
          </a:p>
          <a:p>
            <a:pPr lvl="1"/>
            <a:endParaRPr lang="en-AU" dirty="0"/>
          </a:p>
          <a:p>
            <a:pPr marL="457200" lvl="1" indent="0">
              <a:buNone/>
            </a:pPr>
            <a:endParaRPr lang="en-AU" dirty="0"/>
          </a:p>
          <a:p>
            <a:pPr lvl="1"/>
            <a:endParaRPr lang="en-AU" dirty="0"/>
          </a:p>
        </p:txBody>
      </p:sp>
      <p:pic>
        <p:nvPicPr>
          <p:cNvPr id="6" name="Picture 5"/>
          <p:cNvPicPr>
            <a:picLocks noChangeAspect="1"/>
          </p:cNvPicPr>
          <p:nvPr/>
        </p:nvPicPr>
        <p:blipFill>
          <a:blip r:embed="rId2"/>
          <a:stretch>
            <a:fillRect/>
          </a:stretch>
        </p:blipFill>
        <p:spPr>
          <a:xfrm>
            <a:off x="1511265" y="3287796"/>
            <a:ext cx="4330923" cy="1225613"/>
          </a:xfrm>
          <a:prstGeom prst="rect">
            <a:avLst/>
          </a:prstGeom>
        </p:spPr>
      </p:pic>
    </p:spTree>
    <p:extLst>
      <p:ext uri="{BB962C8B-B14F-4D97-AF65-F5344CB8AC3E}">
        <p14:creationId xmlns:p14="http://schemas.microsoft.com/office/powerpoint/2010/main" val="167419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FD1E1-31F5-41C3-86C1-909986F9EE06}"/>
              </a:ext>
            </a:extLst>
          </p:cNvPr>
          <p:cNvSpPr>
            <a:spLocks noGrp="1"/>
          </p:cNvSpPr>
          <p:nvPr>
            <p:ph idx="1"/>
          </p:nvPr>
        </p:nvSpPr>
        <p:spPr>
          <a:xfrm>
            <a:off x="645818" y="944080"/>
            <a:ext cx="9605529" cy="5484641"/>
          </a:xfrm>
        </p:spPr>
        <p:txBody>
          <a:bodyPr>
            <a:normAutofit fontScale="92500" lnSpcReduction="20000"/>
          </a:bodyPr>
          <a:lstStyle/>
          <a:p>
            <a:r>
              <a:rPr lang="en-AU" dirty="0"/>
              <a:t>This excel report can then be filtered to include only children overdue the KAS</a:t>
            </a:r>
          </a:p>
          <a:p>
            <a:pPr lvl="1"/>
            <a:r>
              <a:rPr lang="en-AU" dirty="0"/>
              <a:t>Click anywhere on the sheet</a:t>
            </a:r>
          </a:p>
          <a:p>
            <a:pPr lvl="1"/>
            <a:r>
              <a:rPr lang="en-AU" dirty="0"/>
              <a:t>Select Data&gt; Filter</a:t>
            </a:r>
          </a:p>
          <a:p>
            <a:pPr lvl="1"/>
            <a:endParaRPr lang="en-AU" dirty="0"/>
          </a:p>
          <a:p>
            <a:endParaRPr lang="en-AU" dirty="0"/>
          </a:p>
          <a:p>
            <a:endParaRPr lang="en-AU" dirty="0"/>
          </a:p>
          <a:p>
            <a:r>
              <a:rPr lang="en-AU" dirty="0"/>
              <a:t>The columns will now have filter options (by clicking on arrow next to the column)</a:t>
            </a:r>
          </a:p>
          <a:p>
            <a:endParaRPr lang="en-AU" dirty="0"/>
          </a:p>
          <a:p>
            <a:pPr marL="0" indent="0">
              <a:buNone/>
            </a:pPr>
            <a:endParaRPr lang="en-AU" dirty="0"/>
          </a:p>
          <a:p>
            <a:endParaRPr lang="en-AU" dirty="0"/>
          </a:p>
          <a:p>
            <a:pPr marL="57150" indent="0">
              <a:buNone/>
            </a:pPr>
            <a:endParaRPr lang="en-AU" dirty="0"/>
          </a:p>
          <a:p>
            <a:endParaRPr lang="en-AU" dirty="0"/>
          </a:p>
          <a:p>
            <a:endParaRPr lang="en-AU" dirty="0"/>
          </a:p>
          <a:p>
            <a:pPr marL="57150" indent="0">
              <a:buNone/>
            </a:pPr>
            <a:endParaRPr lang="en-AU" dirty="0"/>
          </a:p>
          <a:p>
            <a:pPr marL="57150" indent="0">
              <a:buNone/>
            </a:pPr>
            <a:r>
              <a:rPr lang="en-AU" dirty="0"/>
              <a:t>*Demonstration of excel filtering available in Data cleansing training webinar</a:t>
            </a:r>
          </a:p>
          <a:p>
            <a:pPr marL="57150" indent="0">
              <a:buNone/>
            </a:pPr>
            <a:r>
              <a:rPr lang="en-AU" dirty="0"/>
              <a:t>https://vimeo.com/690719160</a:t>
            </a:r>
          </a:p>
        </p:txBody>
      </p:sp>
      <p:pic>
        <p:nvPicPr>
          <p:cNvPr id="4" name="Picture 3"/>
          <p:cNvPicPr>
            <a:picLocks noChangeAspect="1"/>
          </p:cNvPicPr>
          <p:nvPr/>
        </p:nvPicPr>
        <p:blipFill>
          <a:blip r:embed="rId2"/>
          <a:stretch>
            <a:fillRect/>
          </a:stretch>
        </p:blipFill>
        <p:spPr>
          <a:xfrm>
            <a:off x="1144655" y="1911282"/>
            <a:ext cx="4743694" cy="774740"/>
          </a:xfrm>
          <a:prstGeom prst="rect">
            <a:avLst/>
          </a:prstGeom>
        </p:spPr>
      </p:pic>
      <p:pic>
        <p:nvPicPr>
          <p:cNvPr id="6" name="Picture 5"/>
          <p:cNvPicPr>
            <a:picLocks noChangeAspect="1"/>
          </p:cNvPicPr>
          <p:nvPr/>
        </p:nvPicPr>
        <p:blipFill>
          <a:blip r:embed="rId3"/>
          <a:stretch>
            <a:fillRect/>
          </a:stretch>
        </p:blipFill>
        <p:spPr>
          <a:xfrm>
            <a:off x="1144655" y="3284131"/>
            <a:ext cx="1759040" cy="2159111"/>
          </a:xfrm>
          <a:prstGeom prst="rect">
            <a:avLst/>
          </a:prstGeom>
        </p:spPr>
      </p:pic>
      <p:sp>
        <p:nvSpPr>
          <p:cNvPr id="8" name="Title 1">
            <a:extLst>
              <a:ext uri="{FF2B5EF4-FFF2-40B4-BE49-F238E27FC236}">
                <a16:creationId xmlns:a16="http://schemas.microsoft.com/office/drawing/2014/main" id="{44207C90-5D6E-4EDA-96C8-E1FA592DC145}"/>
              </a:ext>
            </a:extLst>
          </p:cNvPr>
          <p:cNvSpPr txBox="1">
            <a:spLocks/>
          </p:cNvSpPr>
          <p:nvPr/>
        </p:nvSpPr>
        <p:spPr>
          <a:xfrm>
            <a:off x="460695" y="223641"/>
            <a:ext cx="10515600" cy="7914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b="1"/>
              <a:t>Manual Bulk SMS Process</a:t>
            </a:r>
            <a:endParaRPr lang="en-AU" b="1" dirty="0"/>
          </a:p>
        </p:txBody>
      </p:sp>
    </p:spTree>
    <p:extLst>
      <p:ext uri="{BB962C8B-B14F-4D97-AF65-F5344CB8AC3E}">
        <p14:creationId xmlns:p14="http://schemas.microsoft.com/office/powerpoint/2010/main" val="309081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A3DE-1738-489F-8B0B-A97D46C25C80}"/>
              </a:ext>
            </a:extLst>
          </p:cNvPr>
          <p:cNvSpPr>
            <a:spLocks noGrp="1"/>
          </p:cNvSpPr>
          <p:nvPr>
            <p:ph type="title"/>
          </p:nvPr>
        </p:nvSpPr>
        <p:spPr>
          <a:xfrm>
            <a:off x="414006" y="307541"/>
            <a:ext cx="7874317" cy="692158"/>
          </a:xfrm>
        </p:spPr>
        <p:txBody>
          <a:bodyPr/>
          <a:lstStyle/>
          <a:p>
            <a:r>
              <a:rPr lang="en-AU" b="1" dirty="0"/>
              <a:t>Manual Bulk SMS Process</a:t>
            </a:r>
            <a:endParaRPr lang="en-AU" b="1" dirty="0">
              <a:solidFill>
                <a:schemeClr val="accent1">
                  <a:lumMod val="75000"/>
                </a:schemeClr>
              </a:solidFill>
            </a:endParaRPr>
          </a:p>
        </p:txBody>
      </p:sp>
      <p:sp>
        <p:nvSpPr>
          <p:cNvPr id="3" name="Content Placeholder 2">
            <a:extLst>
              <a:ext uri="{FF2B5EF4-FFF2-40B4-BE49-F238E27FC236}">
                <a16:creationId xmlns:a16="http://schemas.microsoft.com/office/drawing/2014/main" id="{EA7FD1E1-31F5-41C3-86C1-909986F9EE06}"/>
              </a:ext>
            </a:extLst>
          </p:cNvPr>
          <p:cNvSpPr>
            <a:spLocks noGrp="1"/>
          </p:cNvSpPr>
          <p:nvPr>
            <p:ph idx="1"/>
          </p:nvPr>
        </p:nvSpPr>
        <p:spPr>
          <a:xfrm>
            <a:off x="254977" y="1257300"/>
            <a:ext cx="9576920" cy="5484641"/>
          </a:xfrm>
        </p:spPr>
        <p:txBody>
          <a:bodyPr>
            <a:normAutofit/>
          </a:bodyPr>
          <a:lstStyle/>
          <a:p>
            <a:r>
              <a:rPr lang="en-AU" sz="1400" dirty="0"/>
              <a:t>For Bulk SMS reminders it is recommended to review &amp; filter the following:</a:t>
            </a:r>
          </a:p>
          <a:p>
            <a:pPr lvl="1"/>
            <a:r>
              <a:rPr lang="en-AU" sz="1400" dirty="0"/>
              <a:t>Double check the child age parameters you have run off is correct</a:t>
            </a:r>
          </a:p>
          <a:p>
            <a:pPr lvl="1"/>
            <a:r>
              <a:rPr lang="en-AU" sz="1400" dirty="0"/>
              <a:t>Filter out all closed records</a:t>
            </a:r>
          </a:p>
          <a:p>
            <a:pPr lvl="1"/>
            <a:r>
              <a:rPr lang="en-AU" sz="1400" dirty="0"/>
              <a:t>Filter out those who have already had the KAS you are doing the reminder for</a:t>
            </a:r>
          </a:p>
          <a:p>
            <a:pPr marL="514350" lvl="1" indent="247650">
              <a:buNone/>
            </a:pPr>
            <a:r>
              <a:rPr lang="en-AU" sz="1400" dirty="0"/>
              <a:t>						(i.e. if doing 2y KAS reminder, filter out </a:t>
            </a:r>
            <a:r>
              <a:rPr lang="en-AU" sz="1400" b="1" dirty="0"/>
              <a:t>Last visit &gt;2y)</a:t>
            </a:r>
          </a:p>
          <a:p>
            <a:pPr marL="457200" lvl="1" indent="0">
              <a:buNone/>
            </a:pPr>
            <a:endParaRPr lang="en-AU" sz="1400" dirty="0"/>
          </a:p>
          <a:p>
            <a:pPr lvl="1"/>
            <a:endParaRPr lang="en-AU" sz="1400" dirty="0"/>
          </a:p>
          <a:p>
            <a:pPr lvl="1"/>
            <a:r>
              <a:rPr lang="en-AU" sz="1400" dirty="0"/>
              <a:t>Filter out those who have their 2y KAS appointment booked. </a:t>
            </a:r>
          </a:p>
          <a:p>
            <a:pPr marL="914400" lvl="2" indent="-209550">
              <a:buFont typeface="Wingdings 3" charset="2"/>
              <a:buNone/>
            </a:pPr>
            <a:r>
              <a:rPr lang="en-AU" dirty="0"/>
              <a:t>Via </a:t>
            </a:r>
            <a:r>
              <a:rPr lang="en-AU" b="1" dirty="0"/>
              <a:t>Next Apt status&gt;confirmed</a:t>
            </a:r>
          </a:p>
          <a:p>
            <a:pPr marL="914400" lvl="2" indent="-209550">
              <a:buFont typeface="Wingdings 3" charset="2"/>
              <a:buNone/>
            </a:pPr>
            <a:endParaRPr lang="en-AU" b="1" dirty="0"/>
          </a:p>
          <a:p>
            <a:pPr marL="914400" lvl="2" indent="-209550">
              <a:buFont typeface="Wingdings 3" charset="2"/>
              <a:buNone/>
            </a:pPr>
            <a:endParaRPr lang="en-AU" b="1" dirty="0"/>
          </a:p>
          <a:p>
            <a:pPr marL="914400" lvl="2" indent="-209550">
              <a:buFont typeface="Wingdings 3" charset="2"/>
              <a:buNone/>
            </a:pPr>
            <a:endParaRPr lang="en-AU" b="1" dirty="0"/>
          </a:p>
          <a:p>
            <a:pPr marL="914400" lvl="2" indent="-209550">
              <a:buFont typeface="Wingdings 3" charset="2"/>
              <a:buNone/>
            </a:pPr>
            <a:endParaRPr lang="en-AU" b="1" dirty="0"/>
          </a:p>
          <a:p>
            <a:pPr marL="914400" lvl="2" indent="-209550">
              <a:buFont typeface="Wingdings 3" charset="2"/>
              <a:buNone/>
            </a:pPr>
            <a:endParaRPr lang="en-AU" b="1" dirty="0"/>
          </a:p>
          <a:p>
            <a:pPr lvl="1"/>
            <a:r>
              <a:rPr lang="en-AU" sz="1400" dirty="0"/>
              <a:t>Filtering by flags is available if further prioritisation required. </a:t>
            </a:r>
          </a:p>
          <a:p>
            <a:pPr marL="514350" lvl="1" indent="247650">
              <a:buNone/>
            </a:pPr>
            <a:endParaRPr lang="en-AU" sz="1400" b="1" dirty="0"/>
          </a:p>
        </p:txBody>
      </p:sp>
      <p:pic>
        <p:nvPicPr>
          <p:cNvPr id="5" name="Picture 4"/>
          <p:cNvPicPr>
            <a:picLocks noChangeAspect="1"/>
          </p:cNvPicPr>
          <p:nvPr/>
        </p:nvPicPr>
        <p:blipFill rotWithShape="1">
          <a:blip r:embed="rId2"/>
          <a:srcRect l="5637" t="1017"/>
          <a:stretch/>
        </p:blipFill>
        <p:spPr>
          <a:xfrm>
            <a:off x="8113326" y="2390929"/>
            <a:ext cx="1558007" cy="2344589"/>
          </a:xfrm>
          <a:prstGeom prst="rect">
            <a:avLst/>
          </a:prstGeom>
        </p:spPr>
      </p:pic>
      <p:pic>
        <p:nvPicPr>
          <p:cNvPr id="7" name="Picture 6"/>
          <p:cNvPicPr>
            <a:picLocks noChangeAspect="1"/>
          </p:cNvPicPr>
          <p:nvPr/>
        </p:nvPicPr>
        <p:blipFill>
          <a:blip r:embed="rId3"/>
          <a:stretch>
            <a:fillRect/>
          </a:stretch>
        </p:blipFill>
        <p:spPr>
          <a:xfrm>
            <a:off x="4078675" y="3894140"/>
            <a:ext cx="1606633" cy="2178162"/>
          </a:xfrm>
          <a:prstGeom prst="rect">
            <a:avLst/>
          </a:prstGeom>
        </p:spPr>
      </p:pic>
      <p:sp>
        <p:nvSpPr>
          <p:cNvPr id="6" name="Content Placeholder 2">
            <a:extLst>
              <a:ext uri="{FF2B5EF4-FFF2-40B4-BE49-F238E27FC236}">
                <a16:creationId xmlns:a16="http://schemas.microsoft.com/office/drawing/2014/main" id="{0C45FBF2-6192-4316-A2D3-2CC512D53E77}"/>
              </a:ext>
            </a:extLst>
          </p:cNvPr>
          <p:cNvSpPr txBox="1">
            <a:spLocks/>
          </p:cNvSpPr>
          <p:nvPr/>
        </p:nvSpPr>
        <p:spPr>
          <a:xfrm>
            <a:off x="2650293" y="3129094"/>
            <a:ext cx="6644709" cy="34213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endParaRPr lang="en-AU" sz="1400" dirty="0"/>
          </a:p>
        </p:txBody>
      </p:sp>
    </p:spTree>
    <p:extLst>
      <p:ext uri="{BB962C8B-B14F-4D97-AF65-F5344CB8AC3E}">
        <p14:creationId xmlns:p14="http://schemas.microsoft.com/office/powerpoint/2010/main" val="306776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A3DE-1738-489F-8B0B-A97D46C25C80}"/>
              </a:ext>
            </a:extLst>
          </p:cNvPr>
          <p:cNvSpPr>
            <a:spLocks noGrp="1"/>
          </p:cNvSpPr>
          <p:nvPr>
            <p:ph type="title"/>
          </p:nvPr>
        </p:nvSpPr>
        <p:spPr>
          <a:xfrm>
            <a:off x="393583" y="290754"/>
            <a:ext cx="6628002" cy="732704"/>
          </a:xfrm>
        </p:spPr>
        <p:txBody>
          <a:bodyPr/>
          <a:lstStyle/>
          <a:p>
            <a:r>
              <a:rPr lang="en-AU" b="1" dirty="0"/>
              <a:t>Manual Bulk SMS Process</a:t>
            </a:r>
            <a:endParaRPr lang="en-AU" b="1" dirty="0">
              <a:solidFill>
                <a:schemeClr val="accent1">
                  <a:lumMod val="75000"/>
                </a:schemeClr>
              </a:solidFill>
            </a:endParaRPr>
          </a:p>
        </p:txBody>
      </p:sp>
      <p:sp>
        <p:nvSpPr>
          <p:cNvPr id="3" name="Content Placeholder 2">
            <a:extLst>
              <a:ext uri="{FF2B5EF4-FFF2-40B4-BE49-F238E27FC236}">
                <a16:creationId xmlns:a16="http://schemas.microsoft.com/office/drawing/2014/main" id="{EA7FD1E1-31F5-41C3-86C1-909986F9EE06}"/>
              </a:ext>
            </a:extLst>
          </p:cNvPr>
          <p:cNvSpPr>
            <a:spLocks noGrp="1"/>
          </p:cNvSpPr>
          <p:nvPr>
            <p:ph idx="1"/>
          </p:nvPr>
        </p:nvSpPr>
        <p:spPr>
          <a:xfrm>
            <a:off x="254976" y="1257300"/>
            <a:ext cx="9115527" cy="5484641"/>
          </a:xfrm>
        </p:spPr>
        <p:txBody>
          <a:bodyPr>
            <a:normAutofit/>
          </a:bodyPr>
          <a:lstStyle/>
          <a:p>
            <a:r>
              <a:rPr lang="en-AU" dirty="0"/>
              <a:t>This will provide you with a list of children, within the set age parameter, who have not yet had nor booked the KAS selected</a:t>
            </a:r>
          </a:p>
          <a:p>
            <a:r>
              <a:rPr lang="en-AU" dirty="0"/>
              <a:t>You can scroll across to the PCG field to gather the mobile number/email to send a KAS reminder to. This can be done by an external </a:t>
            </a:r>
            <a:r>
              <a:rPr lang="en-AU" dirty="0" err="1"/>
              <a:t>sms</a:t>
            </a:r>
            <a:r>
              <a:rPr lang="en-AU" dirty="0"/>
              <a:t> provider or email service. </a:t>
            </a:r>
          </a:p>
          <a:p>
            <a:endParaRPr lang="en-AU" dirty="0"/>
          </a:p>
          <a:p>
            <a:r>
              <a:rPr lang="en-AU" dirty="0"/>
              <a:t>This will assist in the overdue KAS issue shown in previous slide, but as it is a workaround there is still a risk that some clients may ‘slip through’ this reminder process</a:t>
            </a:r>
          </a:p>
          <a:p>
            <a:r>
              <a:rPr lang="en-AU" dirty="0"/>
              <a:t>This method is best utilised for a blanket follow up of a large number of clients. The individual calling &amp; reviewing of the universal active list is best practice for follow up of vulnerable clients in particular.</a:t>
            </a:r>
          </a:p>
          <a:p>
            <a:endParaRPr lang="en-AU" dirty="0"/>
          </a:p>
          <a:p>
            <a:r>
              <a:rPr lang="en-AU" u="sng" dirty="0"/>
              <a:t>This method will not document any correspondence in the clients CDIS record.</a:t>
            </a:r>
            <a:endParaRPr lang="en-AU" dirty="0"/>
          </a:p>
          <a:p>
            <a:endParaRPr lang="en-AU" dirty="0"/>
          </a:p>
        </p:txBody>
      </p:sp>
    </p:spTree>
    <p:extLst>
      <p:ext uri="{BB962C8B-B14F-4D97-AF65-F5344CB8AC3E}">
        <p14:creationId xmlns:p14="http://schemas.microsoft.com/office/powerpoint/2010/main" val="313137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652320735"/>
              </p:ext>
            </p:extLst>
          </p:nvPr>
        </p:nvGraphicFramePr>
        <p:xfrm>
          <a:off x="1151014" y="1261330"/>
          <a:ext cx="4362533" cy="2595348"/>
        </p:xfrm>
        <a:graphic>
          <a:graphicData uri="http://schemas.openxmlformats.org/drawingml/2006/table">
            <a:tbl>
              <a:tblPr firstRow="1" bandRow="1">
                <a:solidFill>
                  <a:schemeClr val="bg1">
                    <a:lumMod val="95000"/>
                  </a:schemeClr>
                </a:solidFill>
                <a:tableStyleId>{8EC20E35-A176-4012-BC5E-935CFFF8708E}</a:tableStyleId>
              </a:tblPr>
              <a:tblGrid>
                <a:gridCol w="4362533">
                  <a:extLst>
                    <a:ext uri="{9D8B030D-6E8A-4147-A177-3AD203B41FA5}">
                      <a16:colId xmlns:a16="http://schemas.microsoft.com/office/drawing/2014/main" val="1087752378"/>
                    </a:ext>
                  </a:extLst>
                </a:gridCol>
              </a:tblGrid>
              <a:tr h="355887">
                <a:tc>
                  <a:txBody>
                    <a:bodyPr/>
                    <a:lstStyle/>
                    <a:p>
                      <a:pPr>
                        <a:spcBef>
                          <a:spcPct val="0"/>
                        </a:spcBef>
                        <a:spcAft>
                          <a:spcPts val="600"/>
                        </a:spcAft>
                      </a:pPr>
                      <a:r>
                        <a:rPr lang="en-US" sz="1600" b="1" kern="1200" dirty="0">
                          <a:solidFill>
                            <a:schemeClr val="accent1"/>
                          </a:solidFill>
                          <a:latin typeface="+mn-lt"/>
                          <a:ea typeface="+mn-ea"/>
                          <a:cs typeface="+mn-cs"/>
                        </a:rPr>
                        <a:t>Contents</a:t>
                      </a:r>
                    </a:p>
                  </a:txBody>
                  <a:tcPr marL="52263" marR="86708" marT="14932" marB="11199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94978913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Universal Active List</a:t>
                      </a:r>
                    </a:p>
                  </a:txBody>
                  <a:tcPr marL="52263" marR="86708" marT="14932" marB="111992">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801426461"/>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Sorting the Active List</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526604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Hyperlinks</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14043133"/>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cap="none" spc="0" dirty="0">
                          <a:solidFill>
                            <a:schemeClr val="tx1"/>
                          </a:solidFill>
                          <a:latin typeface="+mn-lt"/>
                          <a:ea typeface="+mn-ea"/>
                          <a:cs typeface="+mn-cs"/>
                        </a:rPr>
                        <a:t>Suggested Process for Missed Visit Follow Up</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14255681"/>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Bulk SMS</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0969428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Manual Bulk SMS Process</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25148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E031-273A-4734-A676-B1709D98B8BE}"/>
              </a:ext>
            </a:extLst>
          </p:cNvPr>
          <p:cNvSpPr>
            <a:spLocks noGrp="1"/>
          </p:cNvSpPr>
          <p:nvPr>
            <p:ph type="title"/>
          </p:nvPr>
        </p:nvSpPr>
        <p:spPr>
          <a:xfrm>
            <a:off x="277473" y="310523"/>
            <a:ext cx="8596668" cy="741028"/>
          </a:xfrm>
        </p:spPr>
        <p:txBody>
          <a:bodyPr/>
          <a:lstStyle/>
          <a:p>
            <a:r>
              <a:rPr lang="en-AU" b="1" dirty="0"/>
              <a:t>Universal Active List</a:t>
            </a:r>
          </a:p>
        </p:txBody>
      </p:sp>
      <p:sp>
        <p:nvSpPr>
          <p:cNvPr id="3" name="Content Placeholder 2">
            <a:extLst>
              <a:ext uri="{FF2B5EF4-FFF2-40B4-BE49-F238E27FC236}">
                <a16:creationId xmlns:a16="http://schemas.microsoft.com/office/drawing/2014/main" id="{0571FF4B-237B-4FF8-8098-C9159E1AF272}"/>
              </a:ext>
            </a:extLst>
          </p:cNvPr>
          <p:cNvSpPr>
            <a:spLocks noGrp="1"/>
          </p:cNvSpPr>
          <p:nvPr>
            <p:ph idx="1"/>
          </p:nvPr>
        </p:nvSpPr>
        <p:spPr>
          <a:xfrm>
            <a:off x="277473" y="1127652"/>
            <a:ext cx="11076327" cy="3001345"/>
          </a:xfrm>
        </p:spPr>
        <p:txBody>
          <a:bodyPr>
            <a:normAutofit/>
          </a:bodyPr>
          <a:lstStyle/>
          <a:p>
            <a:r>
              <a:rPr lang="en-AU" dirty="0"/>
              <a:t>Top Navigation Bar in CDIS under menu “General” is the “Universal Active List”</a:t>
            </a:r>
          </a:p>
          <a:p>
            <a:r>
              <a:rPr lang="en-AU" dirty="0"/>
              <a:t>VIMEO  - </a:t>
            </a:r>
            <a:r>
              <a:rPr lang="en-AU" dirty="0">
                <a:hlinkClick r:id="rId2"/>
              </a:rPr>
              <a:t>https://vimeo.com/432022192</a:t>
            </a:r>
            <a:endParaRPr lang="en-AU" dirty="0"/>
          </a:p>
          <a:p>
            <a:r>
              <a:rPr lang="en-AU" dirty="0"/>
              <a:t>Home screen &gt;menu “General” &gt;“Universal Active List</a:t>
            </a:r>
          </a:p>
          <a:p>
            <a:r>
              <a:rPr lang="en-AU" dirty="0"/>
              <a:t>Use the Universal Active list to check for clients who are overdue for their KAS visit at a site</a:t>
            </a:r>
          </a:p>
          <a:p>
            <a:r>
              <a:rPr lang="en-AU" dirty="0"/>
              <a:t>Choose Site &gt; </a:t>
            </a:r>
            <a:r>
              <a:rPr lang="en-AU" b="1" dirty="0">
                <a:solidFill>
                  <a:srgbClr val="FF0000"/>
                </a:solidFill>
              </a:rPr>
              <a:t>Collins Centre</a:t>
            </a:r>
          </a:p>
          <a:p>
            <a:r>
              <a:rPr lang="en-AU" dirty="0"/>
              <a:t>Age &gt; </a:t>
            </a:r>
            <a:r>
              <a:rPr lang="en-AU" b="1" dirty="0">
                <a:solidFill>
                  <a:srgbClr val="FF0000"/>
                </a:solidFill>
              </a:rPr>
              <a:t>12m KAS</a:t>
            </a:r>
          </a:p>
          <a:p>
            <a:r>
              <a:rPr lang="en-AU" dirty="0"/>
              <a:t>Click</a:t>
            </a:r>
            <a:r>
              <a:rPr lang="en-AU" b="1" dirty="0">
                <a:solidFill>
                  <a:srgbClr val="FF0000"/>
                </a:solidFill>
              </a:rPr>
              <a:t> </a:t>
            </a:r>
            <a:r>
              <a:rPr lang="en-AU" dirty="0"/>
              <a:t>&gt;</a:t>
            </a:r>
            <a:r>
              <a:rPr lang="en-AU" b="1" dirty="0">
                <a:solidFill>
                  <a:srgbClr val="FF0000"/>
                </a:solidFill>
              </a:rPr>
              <a:t> Search</a:t>
            </a:r>
          </a:p>
          <a:p>
            <a:endParaRPr lang="en-AU" dirty="0"/>
          </a:p>
        </p:txBody>
      </p:sp>
      <p:pic>
        <p:nvPicPr>
          <p:cNvPr id="6" name="Picture 5">
            <a:extLst>
              <a:ext uri="{FF2B5EF4-FFF2-40B4-BE49-F238E27FC236}">
                <a16:creationId xmlns:a16="http://schemas.microsoft.com/office/drawing/2014/main" id="{DA9CD389-CF56-46D5-9242-5C6E114D4EC1}"/>
              </a:ext>
            </a:extLst>
          </p:cNvPr>
          <p:cNvPicPr>
            <a:picLocks noChangeAspect="1"/>
          </p:cNvPicPr>
          <p:nvPr/>
        </p:nvPicPr>
        <p:blipFill>
          <a:blip r:embed="rId3"/>
          <a:stretch>
            <a:fillRect/>
          </a:stretch>
        </p:blipFill>
        <p:spPr>
          <a:xfrm>
            <a:off x="2710723" y="3256688"/>
            <a:ext cx="8210550" cy="3057525"/>
          </a:xfrm>
          <a:prstGeom prst="rect">
            <a:avLst/>
          </a:prstGeom>
        </p:spPr>
      </p:pic>
    </p:spTree>
    <p:extLst>
      <p:ext uri="{BB962C8B-B14F-4D97-AF65-F5344CB8AC3E}">
        <p14:creationId xmlns:p14="http://schemas.microsoft.com/office/powerpoint/2010/main" val="223556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AC3E-C5D1-41AB-BDA3-376515906101}"/>
              </a:ext>
            </a:extLst>
          </p:cNvPr>
          <p:cNvSpPr>
            <a:spLocks noGrp="1"/>
          </p:cNvSpPr>
          <p:nvPr>
            <p:ph type="title"/>
          </p:nvPr>
        </p:nvSpPr>
        <p:spPr>
          <a:xfrm>
            <a:off x="410361" y="303249"/>
            <a:ext cx="7198453" cy="733832"/>
          </a:xfrm>
        </p:spPr>
        <p:txBody>
          <a:bodyPr/>
          <a:lstStyle/>
          <a:p>
            <a:r>
              <a:rPr lang="en-AU" b="1" dirty="0"/>
              <a:t>Sorting the Active List</a:t>
            </a:r>
          </a:p>
        </p:txBody>
      </p:sp>
      <p:sp>
        <p:nvSpPr>
          <p:cNvPr id="3" name="Content Placeholder 2">
            <a:extLst>
              <a:ext uri="{FF2B5EF4-FFF2-40B4-BE49-F238E27FC236}">
                <a16:creationId xmlns:a16="http://schemas.microsoft.com/office/drawing/2014/main" id="{7A0F5C7E-83E3-417E-A895-9D0A2E8790CA}"/>
              </a:ext>
            </a:extLst>
          </p:cNvPr>
          <p:cNvSpPr>
            <a:spLocks noGrp="1"/>
          </p:cNvSpPr>
          <p:nvPr>
            <p:ph idx="1"/>
          </p:nvPr>
        </p:nvSpPr>
        <p:spPr>
          <a:xfrm>
            <a:off x="410361" y="1075841"/>
            <a:ext cx="10515600" cy="5417032"/>
          </a:xfrm>
        </p:spPr>
        <p:txBody>
          <a:bodyPr>
            <a:normAutofit lnSpcReduction="10000"/>
          </a:bodyPr>
          <a:lstStyle/>
          <a:p>
            <a:r>
              <a:rPr lang="en-AU" dirty="0"/>
              <a:t>Click on first drop down sorted by menu</a:t>
            </a:r>
          </a:p>
          <a:p>
            <a:r>
              <a:rPr lang="en-AU" dirty="0"/>
              <a:t>Choose </a:t>
            </a:r>
            <a:r>
              <a:rPr lang="en-AU" b="1" dirty="0">
                <a:solidFill>
                  <a:srgbClr val="FF0000"/>
                </a:solidFill>
              </a:rPr>
              <a:t>Age </a:t>
            </a:r>
            <a:r>
              <a:rPr lang="en-AU" dirty="0"/>
              <a:t>– this is usually the easiest menu to sort by.</a:t>
            </a:r>
          </a:p>
          <a:p>
            <a:r>
              <a:rPr lang="en-AU" dirty="0"/>
              <a:t>Click </a:t>
            </a:r>
            <a:r>
              <a:rPr lang="en-AU" b="1" dirty="0">
                <a:solidFill>
                  <a:srgbClr val="FF0000"/>
                </a:solidFill>
              </a:rPr>
              <a:t>Search</a:t>
            </a:r>
            <a:r>
              <a:rPr lang="en-AU" dirty="0"/>
              <a:t> to sort.</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List of clients overdue for visit will be appear sorted by Age – oldest child will appear at top of list.</a:t>
            </a:r>
          </a:p>
          <a:p>
            <a:endParaRPr lang="en-AU" dirty="0"/>
          </a:p>
        </p:txBody>
      </p:sp>
      <p:pic>
        <p:nvPicPr>
          <p:cNvPr id="5" name="Picture 4">
            <a:extLst>
              <a:ext uri="{FF2B5EF4-FFF2-40B4-BE49-F238E27FC236}">
                <a16:creationId xmlns:a16="http://schemas.microsoft.com/office/drawing/2014/main" id="{26A71610-D5D1-4525-9810-507AA4D8A25A}"/>
              </a:ext>
            </a:extLst>
          </p:cNvPr>
          <p:cNvPicPr>
            <a:picLocks noChangeAspect="1"/>
          </p:cNvPicPr>
          <p:nvPr/>
        </p:nvPicPr>
        <p:blipFill>
          <a:blip r:embed="rId2"/>
          <a:stretch>
            <a:fillRect/>
          </a:stretch>
        </p:blipFill>
        <p:spPr>
          <a:xfrm>
            <a:off x="2134810" y="2323718"/>
            <a:ext cx="6588695" cy="318790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2136604-B6FC-4F8C-8528-A420A0AFEC47}"/>
                  </a:ext>
                </a:extLst>
              </p14:cNvPr>
              <p14:cNvContentPartPr/>
              <p14:nvPr/>
            </p14:nvContentPartPr>
            <p14:xfrm>
              <a:off x="3770863" y="4155182"/>
              <a:ext cx="958320" cy="26280"/>
            </p14:xfrm>
          </p:contentPart>
        </mc:Choice>
        <mc:Fallback xmlns="">
          <p:pic>
            <p:nvPicPr>
              <p:cNvPr id="6" name="Ink 5">
                <a:extLst>
                  <a:ext uri="{FF2B5EF4-FFF2-40B4-BE49-F238E27FC236}">
                    <a16:creationId xmlns:a16="http://schemas.microsoft.com/office/drawing/2014/main" id="{C2136604-B6FC-4F8C-8528-A420A0AFEC47}"/>
                  </a:ext>
                </a:extLst>
              </p:cNvPr>
              <p:cNvPicPr/>
              <p:nvPr/>
            </p:nvPicPr>
            <p:blipFill>
              <a:blip r:embed="rId4"/>
              <a:stretch>
                <a:fillRect/>
              </a:stretch>
            </p:blipFill>
            <p:spPr>
              <a:xfrm>
                <a:off x="3717223" y="4047182"/>
                <a:ext cx="1065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6815B4B-516B-48F7-9319-CA80F7E523B6}"/>
                  </a:ext>
                </a:extLst>
              </p14:cNvPr>
              <p14:cNvContentPartPr/>
              <p14:nvPr/>
            </p14:nvContentPartPr>
            <p14:xfrm>
              <a:off x="7012303" y="3896702"/>
              <a:ext cx="327600" cy="360"/>
            </p14:xfrm>
          </p:contentPart>
        </mc:Choice>
        <mc:Fallback xmlns="">
          <p:pic>
            <p:nvPicPr>
              <p:cNvPr id="7" name="Ink 6">
                <a:extLst>
                  <a:ext uri="{FF2B5EF4-FFF2-40B4-BE49-F238E27FC236}">
                    <a16:creationId xmlns:a16="http://schemas.microsoft.com/office/drawing/2014/main" id="{36815B4B-516B-48F7-9319-CA80F7E523B6}"/>
                  </a:ext>
                </a:extLst>
              </p:cNvPr>
              <p:cNvPicPr/>
              <p:nvPr/>
            </p:nvPicPr>
            <p:blipFill>
              <a:blip r:embed="rId6"/>
              <a:stretch>
                <a:fillRect/>
              </a:stretch>
            </p:blipFill>
            <p:spPr>
              <a:xfrm>
                <a:off x="6958663" y="3789062"/>
                <a:ext cx="435240" cy="216000"/>
              </a:xfrm>
              <a:prstGeom prst="rect">
                <a:avLst/>
              </a:prstGeom>
            </p:spPr>
          </p:pic>
        </mc:Fallback>
      </mc:AlternateContent>
    </p:spTree>
    <p:extLst>
      <p:ext uri="{BB962C8B-B14F-4D97-AF65-F5344CB8AC3E}">
        <p14:creationId xmlns:p14="http://schemas.microsoft.com/office/powerpoint/2010/main" val="371023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ACC8BD-CCAB-46D1-AA61-CB67D62DA08A}"/>
              </a:ext>
            </a:extLst>
          </p:cNvPr>
          <p:cNvSpPr txBox="1"/>
          <p:nvPr/>
        </p:nvSpPr>
        <p:spPr>
          <a:xfrm>
            <a:off x="356345" y="986559"/>
            <a:ext cx="9722715" cy="2123658"/>
          </a:xfrm>
          <a:prstGeom prst="rect">
            <a:avLst/>
          </a:prstGeom>
          <a:noFill/>
        </p:spPr>
        <p:txBody>
          <a:bodyPr wrap="square" rtlCol="0">
            <a:spAutoFit/>
          </a:bodyPr>
          <a:lstStyle/>
          <a:p>
            <a:pPr marL="285750" indent="-285750">
              <a:buFont typeface="Arial" panose="020B0604020202020204" pitchFamily="34" charset="0"/>
              <a:buChar char="•"/>
            </a:pPr>
            <a:r>
              <a:rPr lang="en-AU" sz="1200" dirty="0"/>
              <a:t>You can then see the list of clients overdue for 12mth appt</a:t>
            </a:r>
          </a:p>
          <a:p>
            <a:pPr marL="285750" indent="-285750">
              <a:buFont typeface="Arial" panose="020B0604020202020204" pitchFamily="34" charset="0"/>
              <a:buChar char="•"/>
            </a:pPr>
            <a:r>
              <a:rPr lang="en-AU" sz="1200" dirty="0"/>
              <a:t>The list will show you the age of their </a:t>
            </a:r>
            <a:r>
              <a:rPr lang="en-AU" sz="1200" dirty="0">
                <a:highlight>
                  <a:srgbClr val="00FF00"/>
                </a:highlight>
              </a:rPr>
              <a:t>last visit </a:t>
            </a:r>
            <a:r>
              <a:rPr lang="en-AU" sz="1200" dirty="0"/>
              <a:t>and the </a:t>
            </a:r>
            <a:r>
              <a:rPr lang="en-AU" sz="1200" dirty="0">
                <a:highlight>
                  <a:srgbClr val="FFFF00"/>
                </a:highlight>
              </a:rPr>
              <a:t>next expected </a:t>
            </a:r>
            <a:r>
              <a:rPr lang="en-AU" sz="1200" dirty="0"/>
              <a:t>visit</a:t>
            </a:r>
          </a:p>
          <a:p>
            <a:pPr marL="285750" indent="-285750">
              <a:buFont typeface="Arial" panose="020B0604020202020204" pitchFamily="34" charset="0"/>
              <a:buChar char="•"/>
            </a:pPr>
            <a:r>
              <a:rPr lang="en-AU" sz="1200" dirty="0"/>
              <a:t>BB of Kate is overdue for 12m KAS, you can see she has an appointment booked in the calendar – so if comes up “confirmed”</a:t>
            </a:r>
          </a:p>
          <a:p>
            <a:pPr marL="285750" indent="-285750">
              <a:buFont typeface="Arial" panose="020B0604020202020204" pitchFamily="34" charset="0"/>
              <a:buChar char="•"/>
            </a:pPr>
            <a:r>
              <a:rPr lang="en-AU" sz="1200" dirty="0" err="1"/>
              <a:t>Leslee</a:t>
            </a:r>
            <a:r>
              <a:rPr lang="en-AU" sz="1200" dirty="0"/>
              <a:t> is overdue for 12m KAS – see in ref “</a:t>
            </a:r>
            <a:r>
              <a:rPr lang="en-AU" sz="1200" dirty="0">
                <a:solidFill>
                  <a:srgbClr val="FF0000"/>
                </a:solidFill>
              </a:rPr>
              <a:t>overdue</a:t>
            </a:r>
            <a:r>
              <a:rPr lang="en-AU" sz="1200" dirty="0"/>
              <a:t>” means no appointment is booked for this KAS</a:t>
            </a:r>
          </a:p>
          <a:p>
            <a:pPr marL="285750" indent="-285750">
              <a:buFont typeface="Arial" panose="020B0604020202020204" pitchFamily="34" charset="0"/>
              <a:buChar char="•"/>
            </a:pPr>
            <a:r>
              <a:rPr lang="en-AU" sz="1200" dirty="0"/>
              <a:t>The “</a:t>
            </a:r>
            <a:r>
              <a:rPr lang="en-AU" sz="1200" dirty="0">
                <a:highlight>
                  <a:srgbClr val="FF00FF"/>
                </a:highlight>
              </a:rPr>
              <a:t>edit</a:t>
            </a:r>
            <a:r>
              <a:rPr lang="en-AU" sz="1200" dirty="0"/>
              <a:t>” note can be used a prompt, for the person reviewing the list to be aware of something going on for the family </a:t>
            </a:r>
          </a:p>
          <a:p>
            <a:pPr marL="285750" indent="-285750">
              <a:buFont typeface="Arial" panose="020B0604020202020204" pitchFamily="34" charset="0"/>
              <a:buChar char="•"/>
            </a:pPr>
            <a:r>
              <a:rPr lang="en-AU" sz="1200" dirty="0"/>
              <a:t>Rachel – we can see her Last KAS completed was the HV and there has been a service gap. AS you can see there is an “Edit note” explaining that child was in China and when she was due back. </a:t>
            </a:r>
          </a:p>
          <a:p>
            <a:pPr marL="285750" indent="-285750">
              <a:buFont typeface="Arial" panose="020B0604020202020204" pitchFamily="34" charset="0"/>
              <a:buChar char="•"/>
            </a:pPr>
            <a:r>
              <a:rPr lang="en-AU" sz="1200" dirty="0"/>
              <a:t>Rachel is now overdue for 12m KAS with no appt booked </a:t>
            </a:r>
          </a:p>
          <a:p>
            <a:pPr marL="285750" indent="-285750">
              <a:buFont typeface="Arial" panose="020B0604020202020204" pitchFamily="34" charset="0"/>
              <a:buChar char="•"/>
            </a:pPr>
            <a:r>
              <a:rPr lang="en-AU" sz="1200" dirty="0"/>
              <a:t>BB of Kate also has “notes pending for last appt status, this indicates the appointment remains in the CDIS calendar, not completed and not cancelled. </a:t>
            </a:r>
          </a:p>
          <a:p>
            <a:pPr marL="285750" indent="-285750">
              <a:buFont typeface="Arial" panose="020B0604020202020204" pitchFamily="34" charset="0"/>
              <a:buChar char="•"/>
            </a:pPr>
            <a:r>
              <a:rPr lang="en-AU" sz="1200" dirty="0"/>
              <a:t>The list also allows you to see if there are any flags pertaining to the child and can help you to prioritise who to contact first.</a:t>
            </a:r>
          </a:p>
        </p:txBody>
      </p:sp>
      <p:sp>
        <p:nvSpPr>
          <p:cNvPr id="19" name="Title 1">
            <a:extLst>
              <a:ext uri="{FF2B5EF4-FFF2-40B4-BE49-F238E27FC236}">
                <a16:creationId xmlns:a16="http://schemas.microsoft.com/office/drawing/2014/main" id="{5726E9B0-586C-4B8B-9068-6AB81EA80602}"/>
              </a:ext>
            </a:extLst>
          </p:cNvPr>
          <p:cNvSpPr>
            <a:spLocks noGrp="1"/>
          </p:cNvSpPr>
          <p:nvPr>
            <p:ph type="title"/>
          </p:nvPr>
        </p:nvSpPr>
        <p:spPr>
          <a:xfrm>
            <a:off x="410361" y="303249"/>
            <a:ext cx="7198453" cy="733832"/>
          </a:xfrm>
        </p:spPr>
        <p:txBody>
          <a:bodyPr/>
          <a:lstStyle/>
          <a:p>
            <a:r>
              <a:rPr lang="en-AU" b="1" dirty="0"/>
              <a:t>Sorting the Active List</a:t>
            </a:r>
          </a:p>
        </p:txBody>
      </p:sp>
      <p:pic>
        <p:nvPicPr>
          <p:cNvPr id="7" name="Picture 6">
            <a:extLst>
              <a:ext uri="{FF2B5EF4-FFF2-40B4-BE49-F238E27FC236}">
                <a16:creationId xmlns:a16="http://schemas.microsoft.com/office/drawing/2014/main" id="{43CF3D4B-F066-40A0-B674-8BE73F5A8F99}"/>
              </a:ext>
            </a:extLst>
          </p:cNvPr>
          <p:cNvPicPr>
            <a:picLocks noChangeAspect="1"/>
          </p:cNvPicPr>
          <p:nvPr/>
        </p:nvPicPr>
        <p:blipFill>
          <a:blip r:embed="rId2"/>
          <a:stretch>
            <a:fillRect/>
          </a:stretch>
        </p:blipFill>
        <p:spPr>
          <a:xfrm>
            <a:off x="548081" y="3222366"/>
            <a:ext cx="7153012" cy="3407886"/>
          </a:xfrm>
          <a:prstGeom prst="rect">
            <a:avLst/>
          </a:prstGeom>
        </p:spPr>
      </p:pic>
    </p:spTree>
    <p:extLst>
      <p:ext uri="{BB962C8B-B14F-4D97-AF65-F5344CB8AC3E}">
        <p14:creationId xmlns:p14="http://schemas.microsoft.com/office/powerpoint/2010/main" val="315476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E0389B7-C6E7-4776-80DA-6C7C47E06CE2}"/>
              </a:ext>
            </a:extLst>
          </p:cNvPr>
          <p:cNvPicPr>
            <a:picLocks noChangeAspect="1"/>
          </p:cNvPicPr>
          <p:nvPr/>
        </p:nvPicPr>
        <p:blipFill>
          <a:blip r:embed="rId2"/>
          <a:stretch>
            <a:fillRect/>
          </a:stretch>
        </p:blipFill>
        <p:spPr>
          <a:xfrm>
            <a:off x="1340069" y="660837"/>
            <a:ext cx="9511862" cy="654037"/>
          </a:xfrm>
          <a:prstGeom prst="rect">
            <a:avLst/>
          </a:prstGeom>
        </p:spPr>
      </p:pic>
      <p:sp>
        <p:nvSpPr>
          <p:cNvPr id="27" name="Content Placeholder 26">
            <a:extLst>
              <a:ext uri="{FF2B5EF4-FFF2-40B4-BE49-F238E27FC236}">
                <a16:creationId xmlns:a16="http://schemas.microsoft.com/office/drawing/2014/main" id="{C7C7817E-47E7-435D-A4E0-E87D47FEF0ED}"/>
              </a:ext>
            </a:extLst>
          </p:cNvPr>
          <p:cNvSpPr>
            <a:spLocks noGrp="1"/>
          </p:cNvSpPr>
          <p:nvPr>
            <p:ph idx="1"/>
          </p:nvPr>
        </p:nvSpPr>
        <p:spPr>
          <a:xfrm>
            <a:off x="1059444" y="190762"/>
            <a:ext cx="10433093" cy="6476475"/>
          </a:xfrm>
        </p:spPr>
        <p:txBody>
          <a:bodyPr>
            <a:normAutofit fontScale="92500" lnSpcReduction="20000"/>
          </a:bodyPr>
          <a:lstStyle/>
          <a:p>
            <a:r>
              <a:rPr lang="en-AU" sz="2000" b="1" dirty="0">
                <a:solidFill>
                  <a:srgbClr val="FF0000"/>
                </a:solidFill>
              </a:rPr>
              <a:t>Scenario 1:</a:t>
            </a:r>
          </a:p>
          <a:p>
            <a:endParaRPr lang="en-AU" sz="1600" dirty="0"/>
          </a:p>
          <a:p>
            <a:pPr marL="0" indent="0">
              <a:buNone/>
            </a:pPr>
            <a:endParaRPr lang="en-AU" sz="1600" dirty="0"/>
          </a:p>
          <a:p>
            <a:endParaRPr lang="en-AU" sz="1400" dirty="0"/>
          </a:p>
          <a:p>
            <a:pPr marL="0" indent="0">
              <a:buNone/>
            </a:pPr>
            <a:r>
              <a:rPr lang="en-AU" sz="1400" dirty="0"/>
              <a:t>The child above is now nearly 11m but were not flagged as overdue as there had been an 8m appointment scheduled, but it was a cancelled as a DNA </a:t>
            </a:r>
            <a:r>
              <a:rPr lang="en-AU" sz="1400" dirty="0" err="1"/>
              <a:t>fro</a:t>
            </a:r>
            <a:r>
              <a:rPr lang="en-AU" sz="1400" dirty="0"/>
              <a:t> 8m KAS – client requires contact for new appt.</a:t>
            </a:r>
          </a:p>
          <a:p>
            <a:pPr marL="0" indent="0">
              <a:buNone/>
            </a:pPr>
            <a:endParaRPr lang="en-AU" sz="100" dirty="0"/>
          </a:p>
          <a:p>
            <a:r>
              <a:rPr lang="en-AU" sz="2000" b="1" dirty="0">
                <a:solidFill>
                  <a:srgbClr val="FF0000"/>
                </a:solidFill>
              </a:rPr>
              <a:t>Scenario 2:</a:t>
            </a:r>
          </a:p>
          <a:p>
            <a:endParaRPr lang="en-AU" sz="1600" dirty="0"/>
          </a:p>
          <a:p>
            <a:pPr marL="0" indent="0">
              <a:buNone/>
            </a:pPr>
            <a:endParaRPr lang="en-AU" sz="1600" dirty="0"/>
          </a:p>
          <a:p>
            <a:pPr marL="0" indent="0">
              <a:buNone/>
            </a:pPr>
            <a:r>
              <a:rPr lang="en-AU" sz="1500" dirty="0"/>
              <a:t>Child who is already 11m and marked as “tentative” does not come up with overdue as there is a 8m KAS booking in the past that was not attended or cancelled on 23/5/22, so notes are pending from that date (as consult was not commenced).</a:t>
            </a:r>
          </a:p>
          <a:p>
            <a:pPr marL="0" indent="0">
              <a:buNone/>
            </a:pPr>
            <a:endParaRPr lang="en-AU" sz="100" dirty="0"/>
          </a:p>
          <a:p>
            <a:r>
              <a:rPr lang="en-AU" sz="2000" b="1" dirty="0">
                <a:solidFill>
                  <a:srgbClr val="FF0000"/>
                </a:solidFill>
              </a:rPr>
              <a:t>Scenario 3</a:t>
            </a:r>
          </a:p>
          <a:p>
            <a:pPr marL="0" indent="0">
              <a:buNone/>
            </a:pPr>
            <a:endParaRPr lang="en-AU" sz="1600" dirty="0"/>
          </a:p>
          <a:p>
            <a:pPr marL="0" indent="0">
              <a:buNone/>
            </a:pPr>
            <a:endParaRPr lang="en-AU" sz="1600" dirty="0"/>
          </a:p>
          <a:p>
            <a:pPr marL="0" indent="0">
              <a:buNone/>
            </a:pPr>
            <a:r>
              <a:rPr lang="en-AU" sz="1400" dirty="0"/>
              <a:t>Client who is just over 8m was a DNA/Cancelled 4m KAS. As there is no 8m appointment date, it is flagged as overdue</a:t>
            </a:r>
            <a:r>
              <a:rPr lang="en-AU" sz="1600" dirty="0"/>
              <a:t>.</a:t>
            </a:r>
          </a:p>
          <a:p>
            <a:pPr marL="0" indent="0">
              <a:buNone/>
            </a:pPr>
            <a:endParaRPr lang="en-AU" sz="100" dirty="0"/>
          </a:p>
          <a:p>
            <a:r>
              <a:rPr lang="en-AU" sz="2000" b="1" dirty="0">
                <a:solidFill>
                  <a:srgbClr val="FF0000"/>
                </a:solidFill>
              </a:rPr>
              <a:t>Scenario 4</a:t>
            </a:r>
          </a:p>
          <a:p>
            <a:endParaRPr lang="en-AU" sz="1600" dirty="0"/>
          </a:p>
          <a:p>
            <a:endParaRPr lang="en-AU" sz="1600" dirty="0"/>
          </a:p>
          <a:p>
            <a:pPr marL="0" indent="0">
              <a:buNone/>
            </a:pPr>
            <a:r>
              <a:rPr lang="en-AU" sz="1400" dirty="0"/>
              <a:t>Child just over 8m has notes pending from a 4m KAS that was not attended or cancelled from the calendar. As there is no 8m appointment date, it is flagged as overdue.</a:t>
            </a:r>
          </a:p>
        </p:txBody>
      </p:sp>
      <p:pic>
        <p:nvPicPr>
          <p:cNvPr id="29" name="Picture 28">
            <a:extLst>
              <a:ext uri="{FF2B5EF4-FFF2-40B4-BE49-F238E27FC236}">
                <a16:creationId xmlns:a16="http://schemas.microsoft.com/office/drawing/2014/main" id="{042CF0F9-89B2-4FB2-AC14-55D217CA39C2}"/>
              </a:ext>
            </a:extLst>
          </p:cNvPr>
          <p:cNvPicPr>
            <a:picLocks noChangeAspect="1"/>
          </p:cNvPicPr>
          <p:nvPr/>
        </p:nvPicPr>
        <p:blipFill>
          <a:blip r:embed="rId3"/>
          <a:stretch>
            <a:fillRect/>
          </a:stretch>
        </p:blipFill>
        <p:spPr>
          <a:xfrm>
            <a:off x="1275293" y="2463427"/>
            <a:ext cx="8440858" cy="596621"/>
          </a:xfrm>
          <a:prstGeom prst="rect">
            <a:avLst/>
          </a:prstGeom>
        </p:spPr>
      </p:pic>
      <p:pic>
        <p:nvPicPr>
          <p:cNvPr id="31" name="Picture 30">
            <a:extLst>
              <a:ext uri="{FF2B5EF4-FFF2-40B4-BE49-F238E27FC236}">
                <a16:creationId xmlns:a16="http://schemas.microsoft.com/office/drawing/2014/main" id="{227696BF-B692-4142-B9F7-8ADD696AAA9C}"/>
              </a:ext>
            </a:extLst>
          </p:cNvPr>
          <p:cNvPicPr>
            <a:picLocks noChangeAspect="1"/>
          </p:cNvPicPr>
          <p:nvPr/>
        </p:nvPicPr>
        <p:blipFill>
          <a:blip r:embed="rId4"/>
          <a:stretch>
            <a:fillRect/>
          </a:stretch>
        </p:blipFill>
        <p:spPr>
          <a:xfrm>
            <a:off x="1157189" y="3878491"/>
            <a:ext cx="9598048" cy="654038"/>
          </a:xfrm>
          <a:prstGeom prst="rect">
            <a:avLst/>
          </a:prstGeom>
        </p:spPr>
      </p:pic>
      <p:pic>
        <p:nvPicPr>
          <p:cNvPr id="33" name="Picture 32">
            <a:extLst>
              <a:ext uri="{FF2B5EF4-FFF2-40B4-BE49-F238E27FC236}">
                <a16:creationId xmlns:a16="http://schemas.microsoft.com/office/drawing/2014/main" id="{FE9EDDEB-6D38-42A8-BC4E-0DBD1948E171}"/>
              </a:ext>
            </a:extLst>
          </p:cNvPr>
          <p:cNvPicPr>
            <a:picLocks noChangeAspect="1"/>
          </p:cNvPicPr>
          <p:nvPr/>
        </p:nvPicPr>
        <p:blipFill>
          <a:blip r:embed="rId5"/>
          <a:stretch>
            <a:fillRect/>
          </a:stretch>
        </p:blipFill>
        <p:spPr>
          <a:xfrm>
            <a:off x="1157189" y="5332713"/>
            <a:ext cx="8547580" cy="594533"/>
          </a:xfrm>
          <a:prstGeom prst="rect">
            <a:avLst/>
          </a:prstGeom>
        </p:spPr>
      </p:pic>
    </p:spTree>
    <p:extLst>
      <p:ext uri="{BB962C8B-B14F-4D97-AF65-F5344CB8AC3E}">
        <p14:creationId xmlns:p14="http://schemas.microsoft.com/office/powerpoint/2010/main" val="149104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47CA-DEB1-48A4-8135-64AA538D4B07}"/>
              </a:ext>
            </a:extLst>
          </p:cNvPr>
          <p:cNvSpPr>
            <a:spLocks noGrp="1"/>
          </p:cNvSpPr>
          <p:nvPr>
            <p:ph type="title"/>
          </p:nvPr>
        </p:nvSpPr>
        <p:spPr>
          <a:xfrm>
            <a:off x="417673" y="260806"/>
            <a:ext cx="5180013" cy="724229"/>
          </a:xfrm>
        </p:spPr>
        <p:txBody>
          <a:bodyPr>
            <a:normAutofit/>
          </a:bodyPr>
          <a:lstStyle/>
          <a:p>
            <a:r>
              <a:rPr lang="en-AU" b="1" dirty="0"/>
              <a:t>Hyperlinks</a:t>
            </a:r>
          </a:p>
        </p:txBody>
      </p:sp>
      <p:sp>
        <p:nvSpPr>
          <p:cNvPr id="17" name="Text Placeholder 16">
            <a:extLst>
              <a:ext uri="{FF2B5EF4-FFF2-40B4-BE49-F238E27FC236}">
                <a16:creationId xmlns:a16="http://schemas.microsoft.com/office/drawing/2014/main" id="{A351C5E3-E482-4D6F-9E9A-906A3670010A}"/>
              </a:ext>
            </a:extLst>
          </p:cNvPr>
          <p:cNvSpPr>
            <a:spLocks noGrp="1"/>
          </p:cNvSpPr>
          <p:nvPr>
            <p:ph type="body" idx="1"/>
          </p:nvPr>
        </p:nvSpPr>
        <p:spPr>
          <a:xfrm>
            <a:off x="417673" y="1005483"/>
            <a:ext cx="7205254" cy="289726"/>
          </a:xfrm>
        </p:spPr>
        <p:txBody>
          <a:bodyPr>
            <a:noAutofit/>
          </a:bodyPr>
          <a:lstStyle/>
          <a:p>
            <a:r>
              <a:rPr lang="en-AU" sz="1400" dirty="0">
                <a:solidFill>
                  <a:schemeClr val="tx1"/>
                </a:solidFill>
              </a:rPr>
              <a:t>You can see that the CDIS ID is blue – this is a hyperlink to the child's CDIS record.</a:t>
            </a:r>
          </a:p>
        </p:txBody>
      </p:sp>
      <p:sp>
        <p:nvSpPr>
          <p:cNvPr id="18" name="Text Placeholder 17">
            <a:extLst>
              <a:ext uri="{FF2B5EF4-FFF2-40B4-BE49-F238E27FC236}">
                <a16:creationId xmlns:a16="http://schemas.microsoft.com/office/drawing/2014/main" id="{0AF23B28-A2BE-4F5F-8A70-3ABECFC85E98}"/>
              </a:ext>
            </a:extLst>
          </p:cNvPr>
          <p:cNvSpPr>
            <a:spLocks noGrp="1"/>
          </p:cNvSpPr>
          <p:nvPr>
            <p:ph type="body" sz="quarter" idx="3"/>
          </p:nvPr>
        </p:nvSpPr>
        <p:spPr>
          <a:xfrm>
            <a:off x="4853030" y="4169361"/>
            <a:ext cx="4752363" cy="2057441"/>
          </a:xfrm>
        </p:spPr>
        <p:txBody>
          <a:bodyPr>
            <a:noAutofit/>
          </a:bodyPr>
          <a:lstStyle/>
          <a:p>
            <a:r>
              <a:rPr lang="en-AU" sz="1400" b="0" dirty="0"/>
              <a:t>From the pop up record  – you can click on the tabs in the top menu to review information</a:t>
            </a:r>
          </a:p>
          <a:p>
            <a:r>
              <a:rPr lang="en-AU" sz="1400" b="0" dirty="0"/>
              <a:t>Click on “Relations” for contact details to contact family re missed appointment. </a:t>
            </a:r>
          </a:p>
          <a:p>
            <a:r>
              <a:rPr lang="en-AU" sz="1400" b="0" dirty="0"/>
              <a:t>You can also see the “progress notes” from last appointment, review any flags etc or open the full record by clicking “open” at the bottom of the screen.</a:t>
            </a:r>
          </a:p>
        </p:txBody>
      </p:sp>
      <p:pic>
        <p:nvPicPr>
          <p:cNvPr id="16" name="Picture 15">
            <a:extLst>
              <a:ext uri="{FF2B5EF4-FFF2-40B4-BE49-F238E27FC236}">
                <a16:creationId xmlns:a16="http://schemas.microsoft.com/office/drawing/2014/main" id="{E07D47ED-0D8B-4653-B153-1154420C10D9}"/>
              </a:ext>
            </a:extLst>
          </p:cNvPr>
          <p:cNvPicPr>
            <a:picLocks noChangeAspect="1"/>
          </p:cNvPicPr>
          <p:nvPr/>
        </p:nvPicPr>
        <p:blipFill>
          <a:blip r:embed="rId2"/>
          <a:stretch>
            <a:fillRect/>
          </a:stretch>
        </p:blipFill>
        <p:spPr>
          <a:xfrm>
            <a:off x="635786" y="4169361"/>
            <a:ext cx="4163472" cy="2353410"/>
          </a:xfrm>
          <a:prstGeom prst="rect">
            <a:avLst/>
          </a:prstGeom>
        </p:spPr>
      </p:pic>
      <p:sp>
        <p:nvSpPr>
          <p:cNvPr id="14" name="Text Placeholder 16">
            <a:extLst>
              <a:ext uri="{FF2B5EF4-FFF2-40B4-BE49-F238E27FC236}">
                <a16:creationId xmlns:a16="http://schemas.microsoft.com/office/drawing/2014/main" id="{FA471060-9030-49EF-A54C-2F34A0403E93}"/>
              </a:ext>
            </a:extLst>
          </p:cNvPr>
          <p:cNvSpPr txBox="1">
            <a:spLocks/>
          </p:cNvSpPr>
          <p:nvPr/>
        </p:nvSpPr>
        <p:spPr>
          <a:xfrm>
            <a:off x="417673" y="3742977"/>
            <a:ext cx="6417578" cy="28972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AU" sz="1400" b="0" dirty="0"/>
              <a:t>If you click on the Hyperlink on their CDIS ID it will create a pop up record.</a:t>
            </a:r>
          </a:p>
        </p:txBody>
      </p:sp>
      <p:pic>
        <p:nvPicPr>
          <p:cNvPr id="7" name="Picture 6">
            <a:extLst>
              <a:ext uri="{FF2B5EF4-FFF2-40B4-BE49-F238E27FC236}">
                <a16:creationId xmlns:a16="http://schemas.microsoft.com/office/drawing/2014/main" id="{2C8CF02C-CCF8-4798-B765-5E1D2F743BCB}"/>
              </a:ext>
            </a:extLst>
          </p:cNvPr>
          <p:cNvPicPr>
            <a:picLocks noChangeAspect="1"/>
          </p:cNvPicPr>
          <p:nvPr/>
        </p:nvPicPr>
        <p:blipFill>
          <a:blip r:embed="rId3"/>
          <a:stretch>
            <a:fillRect/>
          </a:stretch>
        </p:blipFill>
        <p:spPr>
          <a:xfrm>
            <a:off x="635786" y="1431867"/>
            <a:ext cx="4618838" cy="2174452"/>
          </a:xfrm>
          <a:prstGeom prst="rect">
            <a:avLst/>
          </a:prstGeom>
        </p:spPr>
      </p:pic>
    </p:spTree>
    <p:extLst>
      <p:ext uri="{BB962C8B-B14F-4D97-AF65-F5344CB8AC3E}">
        <p14:creationId xmlns:p14="http://schemas.microsoft.com/office/powerpoint/2010/main" val="395390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7560B-210B-4156-8B0F-526D23FE625E}"/>
              </a:ext>
            </a:extLst>
          </p:cNvPr>
          <p:cNvSpPr>
            <a:spLocks noGrp="1"/>
          </p:cNvSpPr>
          <p:nvPr>
            <p:ph type="title"/>
          </p:nvPr>
        </p:nvSpPr>
        <p:spPr>
          <a:xfrm>
            <a:off x="509555" y="274041"/>
            <a:ext cx="8332442" cy="1320800"/>
          </a:xfrm>
        </p:spPr>
        <p:txBody>
          <a:bodyPr/>
          <a:lstStyle/>
          <a:p>
            <a:r>
              <a:rPr lang="en-AU" b="1" dirty="0"/>
              <a:t>Suggested Process for Missed Visit Follow Up</a:t>
            </a:r>
          </a:p>
        </p:txBody>
      </p:sp>
      <p:sp>
        <p:nvSpPr>
          <p:cNvPr id="5" name="Content Placeholder 4">
            <a:extLst>
              <a:ext uri="{FF2B5EF4-FFF2-40B4-BE49-F238E27FC236}">
                <a16:creationId xmlns:a16="http://schemas.microsoft.com/office/drawing/2014/main" id="{53CDC6B7-1F9A-413A-9AB1-2C5F4C427DD8}"/>
              </a:ext>
            </a:extLst>
          </p:cNvPr>
          <p:cNvSpPr>
            <a:spLocks noGrp="1"/>
          </p:cNvSpPr>
          <p:nvPr>
            <p:ph idx="1"/>
          </p:nvPr>
        </p:nvSpPr>
        <p:spPr>
          <a:xfrm>
            <a:off x="509555" y="1791473"/>
            <a:ext cx="8596668" cy="3880773"/>
          </a:xfrm>
        </p:spPr>
        <p:txBody>
          <a:bodyPr>
            <a:normAutofit fontScale="85000" lnSpcReduction="20000"/>
          </a:bodyPr>
          <a:lstStyle/>
          <a:p>
            <a:r>
              <a:rPr lang="en-AU" dirty="0"/>
              <a:t>Process LGA specific – review your own MCH service’s protocol</a:t>
            </a:r>
          </a:p>
          <a:p>
            <a:pPr marL="0" indent="0">
              <a:buNone/>
            </a:pPr>
            <a:r>
              <a:rPr lang="en-AU" dirty="0"/>
              <a:t>Suggested process:</a:t>
            </a:r>
          </a:p>
          <a:p>
            <a:r>
              <a:rPr lang="en-AU" dirty="0"/>
              <a:t>Regular monthly (at least) review of missed visits for each site/centre.</a:t>
            </a:r>
          </a:p>
          <a:p>
            <a:r>
              <a:rPr lang="en-AU" dirty="0"/>
              <a:t>Phone call to client to book appointment  </a:t>
            </a:r>
          </a:p>
          <a:p>
            <a:r>
              <a:rPr lang="en-AU" dirty="0"/>
              <a:t>If no answer, leave a voice message.</a:t>
            </a:r>
          </a:p>
          <a:p>
            <a:r>
              <a:rPr lang="en-AU" dirty="0"/>
              <a:t>Send a follow up SMS from CDIS if you don’t manage to speak to client.</a:t>
            </a:r>
          </a:p>
          <a:p>
            <a:r>
              <a:rPr lang="en-AU" dirty="0"/>
              <a:t>Pop a note into the “edit” section of Universal Active list </a:t>
            </a:r>
            <a:r>
              <a:rPr lang="en-AU" dirty="0" err="1"/>
              <a:t>i.e</a:t>
            </a:r>
            <a:r>
              <a:rPr lang="en-AU" dirty="0"/>
              <a:t>  “31/8/22 TC to client re missed visit, message left and follow up SMS sent. AS” </a:t>
            </a:r>
          </a:p>
          <a:p>
            <a:r>
              <a:rPr lang="en-AU" dirty="0"/>
              <a:t>If you speak to client, record contact under “Client not present”</a:t>
            </a:r>
          </a:p>
          <a:p>
            <a:r>
              <a:rPr lang="en-AU" dirty="0"/>
              <a:t>If you call client and leave a message, also record contact in client notes via “client not present”. </a:t>
            </a:r>
            <a:r>
              <a:rPr lang="en-AU" dirty="0" err="1"/>
              <a:t>ie</a:t>
            </a:r>
            <a:r>
              <a:rPr lang="en-AU" dirty="0"/>
              <a:t>. “Call to Rachel re missed 12m visit, no answer, voice message left on mobile”.</a:t>
            </a:r>
          </a:p>
          <a:p>
            <a:r>
              <a:rPr lang="en-AU" dirty="0"/>
              <a:t>Also check parent and sibling notes for updated details such as a new phone number or address that may not have updated in child record.</a:t>
            </a:r>
          </a:p>
          <a:p>
            <a:endParaRPr lang="en-AU" dirty="0"/>
          </a:p>
        </p:txBody>
      </p:sp>
    </p:spTree>
    <p:extLst>
      <p:ext uri="{BB962C8B-B14F-4D97-AF65-F5344CB8AC3E}">
        <p14:creationId xmlns:p14="http://schemas.microsoft.com/office/powerpoint/2010/main" val="111857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A3DE-1738-489F-8B0B-A97D46C25C80}"/>
              </a:ext>
            </a:extLst>
          </p:cNvPr>
          <p:cNvSpPr>
            <a:spLocks noGrp="1"/>
          </p:cNvSpPr>
          <p:nvPr>
            <p:ph type="title"/>
          </p:nvPr>
        </p:nvSpPr>
        <p:spPr>
          <a:xfrm>
            <a:off x="542192" y="230934"/>
            <a:ext cx="4648200" cy="839002"/>
          </a:xfrm>
        </p:spPr>
        <p:txBody>
          <a:bodyPr>
            <a:normAutofit/>
          </a:bodyPr>
          <a:lstStyle/>
          <a:p>
            <a:r>
              <a:rPr lang="en-AU" b="1" dirty="0"/>
              <a:t>Bulk SMS</a:t>
            </a:r>
          </a:p>
        </p:txBody>
      </p:sp>
      <p:sp>
        <p:nvSpPr>
          <p:cNvPr id="3" name="Content Placeholder 2">
            <a:extLst>
              <a:ext uri="{FF2B5EF4-FFF2-40B4-BE49-F238E27FC236}">
                <a16:creationId xmlns:a16="http://schemas.microsoft.com/office/drawing/2014/main" id="{EA7FD1E1-31F5-41C3-86C1-909986F9EE06}"/>
              </a:ext>
            </a:extLst>
          </p:cNvPr>
          <p:cNvSpPr>
            <a:spLocks noGrp="1"/>
          </p:cNvSpPr>
          <p:nvPr>
            <p:ph idx="1"/>
          </p:nvPr>
        </p:nvSpPr>
        <p:spPr>
          <a:xfrm>
            <a:off x="399579" y="1040914"/>
            <a:ext cx="8526307" cy="2828923"/>
          </a:xfrm>
        </p:spPr>
        <p:txBody>
          <a:bodyPr>
            <a:normAutofit fontScale="92500" lnSpcReduction="20000"/>
          </a:bodyPr>
          <a:lstStyle/>
          <a:p>
            <a:r>
              <a:rPr lang="en-AU" dirty="0"/>
              <a:t>The Bulk </a:t>
            </a:r>
            <a:r>
              <a:rPr lang="en-AU" dirty="0" err="1"/>
              <a:t>sms</a:t>
            </a:r>
            <a:r>
              <a:rPr lang="en-AU" dirty="0"/>
              <a:t> function in CDIS is available to send bulk ‘overdue’ KAS SMS reminders to families</a:t>
            </a:r>
          </a:p>
          <a:p>
            <a:r>
              <a:rPr lang="en-AU" dirty="0"/>
              <a:t>Please note that many LGAs are choosing not to utilise this function due to the age parameters set for the ‘overdue KAS’</a:t>
            </a:r>
          </a:p>
          <a:p>
            <a:pPr lvl="1"/>
            <a:r>
              <a:rPr lang="en-AU" dirty="0"/>
              <a:t>Overdue 12m KAS will be any child between age of 12m-18m who hasn’t yet had the 12m KAS (i.e. children who at 17m3w will get an overdue KAS reminder). </a:t>
            </a:r>
          </a:p>
          <a:p>
            <a:pPr lvl="1"/>
            <a:r>
              <a:rPr lang="en-AU" dirty="0"/>
              <a:t>Overdue 18m KAS will be overdue children between 18m-2y</a:t>
            </a:r>
          </a:p>
          <a:p>
            <a:pPr lvl="1"/>
            <a:r>
              <a:rPr lang="en-AU" dirty="0"/>
              <a:t>Overdue 2y KAS will be any overdue child between 2y-3.5y. *</a:t>
            </a:r>
          </a:p>
          <a:p>
            <a:pPr marL="714375" lvl="1" indent="0">
              <a:buNone/>
            </a:pPr>
            <a:r>
              <a:rPr lang="en-AU" dirty="0"/>
              <a:t>If an age range of 2-3 years is put in this will restrict this to children between 2y-3y (i.e. 2y11.5m will get an overdue KAS reminder)</a:t>
            </a:r>
          </a:p>
          <a:p>
            <a:pPr lvl="1"/>
            <a:endParaRPr lang="en-AU" dirty="0"/>
          </a:p>
        </p:txBody>
      </p:sp>
      <p:pic>
        <p:nvPicPr>
          <p:cNvPr id="4" name="Picture 3"/>
          <p:cNvPicPr>
            <a:picLocks noChangeAspect="1"/>
          </p:cNvPicPr>
          <p:nvPr/>
        </p:nvPicPr>
        <p:blipFill>
          <a:blip r:embed="rId2"/>
          <a:stretch>
            <a:fillRect/>
          </a:stretch>
        </p:blipFill>
        <p:spPr>
          <a:xfrm>
            <a:off x="679381" y="3700149"/>
            <a:ext cx="7117945" cy="2707471"/>
          </a:xfrm>
          <a:prstGeom prst="rect">
            <a:avLst/>
          </a:prstGeom>
        </p:spPr>
      </p:pic>
    </p:spTree>
    <p:extLst>
      <p:ext uri="{BB962C8B-B14F-4D97-AF65-F5344CB8AC3E}">
        <p14:creationId xmlns:p14="http://schemas.microsoft.com/office/powerpoint/2010/main" val="22074016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0" ma:contentTypeDescription="Create a new document." ma:contentTypeScope="" ma:versionID="f43fb2e382f81e8e646e6b35294e8597">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521a2393841f162e6b2fe953cc326fc8"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Category xmlns="35a6475d-fdaf-4e44-ad26-67993a5eb8cb">2 Program / Project</FolderCategory>
    <Status xmlns="35a6475d-fdaf-4e44-ad26-67993a5eb8cb">Active</Status>
    <TaxCatchAll xmlns="5ce0f2b5-5be5-4508-bce9-d7011ece0659" xsi:nil="true"/>
    <lcf76f155ced4ddcb4097134ff3c332f xmlns="35a6475d-fdaf-4e44-ad26-67993a5eb8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462695-0E53-4589-8A24-79E3F18F6CE7}">
  <ds:schemaRefs>
    <ds:schemaRef ds:uri="http://schemas.microsoft.com/sharepoint/v3/contenttype/forms"/>
  </ds:schemaRefs>
</ds:datastoreItem>
</file>

<file path=customXml/itemProps2.xml><?xml version="1.0" encoding="utf-8"?>
<ds:datastoreItem xmlns:ds="http://schemas.openxmlformats.org/officeDocument/2006/customXml" ds:itemID="{637396CC-05BD-460F-BCAD-F96AF70DB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5F1646-1607-42D7-AF89-A3E192C4E6B0}">
  <ds:schemaRefs>
    <ds:schemaRef ds:uri="http://purl.org/dc/terms/"/>
    <ds:schemaRef ds:uri="http://schemas.microsoft.com/office/infopath/2007/PartnerControls"/>
    <ds:schemaRef ds:uri="5ce0f2b5-5be5-4508-bce9-d7011ece0659"/>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809e95fe-ce31-4ae8-bff2-815e252e6c7f"/>
    <ds:schemaRef ds:uri="35a6475d-fdaf-4e44-ad26-67993a5eb8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293</TotalTime>
  <Words>1566</Words>
  <Application>Microsoft Office PowerPoint</Application>
  <PresentationFormat>Widescreen</PresentationFormat>
  <Paragraphs>153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CDIS Universal Active List Missed Visits &amp; Follow Up</vt:lpstr>
      <vt:lpstr>PowerPoint Presentation</vt:lpstr>
      <vt:lpstr>Universal Active List</vt:lpstr>
      <vt:lpstr>Sorting the Active List</vt:lpstr>
      <vt:lpstr>Sorting the Active List</vt:lpstr>
      <vt:lpstr>PowerPoint Presentation</vt:lpstr>
      <vt:lpstr>Hyperlinks</vt:lpstr>
      <vt:lpstr>Suggested Process for Missed Visit Follow Up</vt:lpstr>
      <vt:lpstr>Bulk SMS</vt:lpstr>
      <vt:lpstr>Bulk SMS</vt:lpstr>
      <vt:lpstr>Manual Bulk SMS Process</vt:lpstr>
      <vt:lpstr>PowerPoint Presentation</vt:lpstr>
      <vt:lpstr>Manual Bulk SMS Process</vt:lpstr>
      <vt:lpstr>Manual Bulk SMS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CDIS Presentation</dc:title>
  <dc:creator>Anthea Standish</dc:creator>
  <cp:lastModifiedBy>Michael Green</cp:lastModifiedBy>
  <cp:revision>15</cp:revision>
  <dcterms:created xsi:type="dcterms:W3CDTF">2022-08-31T00:37:10Z</dcterms:created>
  <dcterms:modified xsi:type="dcterms:W3CDTF">2023-11-15T04:58:19Z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0x0101002F209C19F1B35A4D851C7AB95CE09F78</vt:lpwstr>
  </property>
</Properties>
</file>